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modernComment_100_E8978AC9.xml" ContentType="application/vnd.ms-powerpoint.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63" r:id="rId6"/>
    <p:sldId id="259" r:id="rId7"/>
    <p:sldId id="260" r:id="rId8"/>
    <p:sldId id="261" r:id="rId9"/>
    <p:sldId id="262" r:id="rId10"/>
    <p:sldId id="274" r:id="rId11"/>
    <p:sldId id="272" r:id="rId12"/>
    <p:sldId id="273" r:id="rId13"/>
    <p:sldId id="27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9A42094-3D3D-81E2-97DB-F7B890E6BA02}" name="Cheyanne Ornelas" initials="CO" userId="S::CheyanneO@nfte.com::65bfaf50-dc80-4005-a107-e6517422205a" providerId="AD"/>
  <p188:author id="{58B3A3C8-2410-130E-9415-BEE0DB0BC432}" name="Stephanie Alvarado" initials="SA" userId="S::stephaniea@nfte.com::6321371b-e95b-4801-bdde-d2640f29f2d4"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5C39"/>
    <a:srgbClr val="4C12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E57FC1-B58F-50C9-E204-03A7CEE55BBF}" v="48" dt="2025-08-20T17:05:07.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8" d="100"/>
          <a:sy n="58" d="100"/>
        </p:scale>
        <p:origin x="156"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yanne Ornelas" userId="S::cheyanneo@nfte.com::65bfaf50-dc80-4005-a107-e6517422205a" providerId="AD" clId="Web-{54E57FC1-B58F-50C9-E204-03A7CEE55BBF}"/>
    <pc:docChg chg="modSld">
      <pc:chgData name="Cheyanne Ornelas" userId="S::cheyanneo@nfte.com::65bfaf50-dc80-4005-a107-e6517422205a" providerId="AD" clId="Web-{54E57FC1-B58F-50C9-E204-03A7CEE55BBF}" dt="2025-08-20T17:05:04.952" v="44" actId="1076"/>
      <pc:docMkLst>
        <pc:docMk/>
      </pc:docMkLst>
      <pc:sldChg chg="modSp">
        <pc:chgData name="Cheyanne Ornelas" userId="S::cheyanneo@nfte.com::65bfaf50-dc80-4005-a107-e6517422205a" providerId="AD" clId="Web-{54E57FC1-B58F-50C9-E204-03A7CEE55BBF}" dt="2025-08-20T17:05:04.952" v="44" actId="1076"/>
        <pc:sldMkLst>
          <pc:docMk/>
          <pc:sldMk cId="3902245577" sldId="256"/>
        </pc:sldMkLst>
        <pc:spChg chg="mod">
          <ac:chgData name="Cheyanne Ornelas" userId="S::cheyanneo@nfte.com::65bfaf50-dc80-4005-a107-e6517422205a" providerId="AD" clId="Web-{54E57FC1-B58F-50C9-E204-03A7CEE55BBF}" dt="2025-08-20T17:05:04.952" v="44" actId="1076"/>
          <ac:spMkLst>
            <pc:docMk/>
            <pc:sldMk cId="3902245577" sldId="256"/>
            <ac:spMk id="2" creationId="{03919608-A66A-CA76-98E1-2C02B8914F66}"/>
          </ac:spMkLst>
        </pc:spChg>
        <pc:spChg chg="mod">
          <ac:chgData name="Cheyanne Ornelas" userId="S::cheyanneo@nfte.com::65bfaf50-dc80-4005-a107-e6517422205a" providerId="AD" clId="Web-{54E57FC1-B58F-50C9-E204-03A7CEE55BBF}" dt="2025-08-20T17:04:58.295" v="42" actId="1076"/>
          <ac:spMkLst>
            <pc:docMk/>
            <pc:sldMk cId="3902245577" sldId="256"/>
            <ac:spMk id="3" creationId="{143A5946-CD24-0F0E-26DF-EBF67E5C7153}"/>
          </ac:spMkLst>
        </pc:spChg>
      </pc:sldChg>
    </pc:docChg>
  </pc:docChgLst>
</pc:chgInfo>
</file>

<file path=ppt/comments/modernComment_100_E8978AC9.xml><?xml version="1.0" encoding="utf-8"?>
<p188:cmLst xmlns:a="http://schemas.openxmlformats.org/drawingml/2006/main" xmlns:r="http://schemas.openxmlformats.org/officeDocument/2006/relationships" xmlns:p188="http://schemas.microsoft.com/office/powerpoint/2018/8/main">
  <p188:cm id="{8741C781-5B46-48E6-95C4-0A2D71743844}" authorId="{58B3A3C8-2410-130E-9415-BEE0DB0BC432}" status="resolved" created="2025-07-16T13:08:58.501" complete="100000">
    <ac:deMkLst xmlns:ac="http://schemas.microsoft.com/office/drawing/2013/main/command">
      <pc:docMk xmlns:pc="http://schemas.microsoft.com/office/powerpoint/2013/main/command"/>
      <pc:sldMk xmlns:pc="http://schemas.microsoft.com/office/powerpoint/2013/main/command" cId="3902245577" sldId="256"/>
      <ac:spMk id="2" creationId="{03919608-A66A-CA76-98E1-2C02B8914F66}"/>
    </ac:deMkLst>
    <p188:txBody>
      <a:bodyPr/>
      <a:lstStyle/>
      <a:p>
        <a:r>
          <a:rPr lang="en-US"/>
          <a:t>This isn't for Educators, right?</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994A9-409F-46A7-85C0-D6349E3D3468}" type="datetimeFigureOut">
              <a:rPr lang="en-US" smtClean="0"/>
              <a:t>8/20/2025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3A70CE-6435-4668-84E2-DF66A395F1D9}" type="slidenum">
              <a:rPr lang="en-US" smtClean="0"/>
              <a:t>‹#›</a:t>
            </a:fld>
            <a:endParaRPr lang="en-US"/>
          </a:p>
        </p:txBody>
      </p:sp>
    </p:spTree>
    <p:extLst>
      <p:ext uri="{BB962C8B-B14F-4D97-AF65-F5344CB8AC3E}">
        <p14:creationId xmlns:p14="http://schemas.microsoft.com/office/powerpoint/2010/main" val="92975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A0C98B-A5B7-B06D-0A70-6C1A92C66F9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88A2EE4-40C3-6347-24DF-5DE1AD0D711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FEB7E13-BF46-2C85-C86E-9005A50E8C79}"/>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1FBE440-91C7-E1CD-F6FA-F819262EBF64}"/>
              </a:ext>
            </a:extLst>
          </p:cNvPr>
          <p:cNvSpPr>
            <a:spLocks noGrp="1"/>
          </p:cNvSpPr>
          <p:nvPr>
            <p:ph type="sldNum" sz="quarter" idx="5"/>
          </p:nvPr>
        </p:nvSpPr>
        <p:spPr/>
        <p:txBody>
          <a:bodyPr/>
          <a:lstStyle/>
          <a:p>
            <a:fld id="{3D3A70CE-6435-4668-84E2-DF66A395F1D9}" type="slidenum">
              <a:rPr lang="en-US" smtClean="0"/>
              <a:t>3</a:t>
            </a:fld>
            <a:endParaRPr lang="en-US"/>
          </a:p>
        </p:txBody>
      </p:sp>
    </p:spTree>
    <p:extLst>
      <p:ext uri="{BB962C8B-B14F-4D97-AF65-F5344CB8AC3E}">
        <p14:creationId xmlns:p14="http://schemas.microsoft.com/office/powerpoint/2010/main" val="79371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69BF02-CE7D-585F-C3D7-AB1ABC4038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870C09-8BB3-2D80-7760-C5636CB55FC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DDEE68B-6008-2F5B-FC78-EDA98810AE2D}"/>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7BF41AE-DF4E-01A6-547C-474FC92EA98C}"/>
              </a:ext>
            </a:extLst>
          </p:cNvPr>
          <p:cNvSpPr>
            <a:spLocks noGrp="1"/>
          </p:cNvSpPr>
          <p:nvPr>
            <p:ph type="sldNum" sz="quarter" idx="5"/>
          </p:nvPr>
        </p:nvSpPr>
        <p:spPr/>
        <p:txBody>
          <a:bodyPr/>
          <a:lstStyle/>
          <a:p>
            <a:fld id="{3D3A70CE-6435-4668-84E2-DF66A395F1D9}" type="slidenum">
              <a:rPr lang="en-US" smtClean="0"/>
              <a:t>4</a:t>
            </a:fld>
            <a:endParaRPr lang="en-US"/>
          </a:p>
        </p:txBody>
      </p:sp>
    </p:spTree>
    <p:extLst>
      <p:ext uri="{BB962C8B-B14F-4D97-AF65-F5344CB8AC3E}">
        <p14:creationId xmlns:p14="http://schemas.microsoft.com/office/powerpoint/2010/main" val="2252026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0A695B-4874-61F8-0FBC-B6F6678FF15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6D2FCF-5280-727C-9F6E-FB13B042BF3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0B1313-E412-1EDE-A99B-CD00CDE378B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CFC0AFEE-6762-0416-B3EB-8309FC96CC70}"/>
              </a:ext>
            </a:extLst>
          </p:cNvPr>
          <p:cNvSpPr>
            <a:spLocks noGrp="1"/>
          </p:cNvSpPr>
          <p:nvPr>
            <p:ph type="sldNum" sz="quarter" idx="5"/>
          </p:nvPr>
        </p:nvSpPr>
        <p:spPr/>
        <p:txBody>
          <a:bodyPr/>
          <a:lstStyle/>
          <a:p>
            <a:fld id="{3D3A70CE-6435-4668-84E2-DF66A395F1D9}" type="slidenum">
              <a:rPr lang="en-US" smtClean="0"/>
              <a:t>5</a:t>
            </a:fld>
            <a:endParaRPr lang="en-US"/>
          </a:p>
        </p:txBody>
      </p:sp>
    </p:spTree>
    <p:extLst>
      <p:ext uri="{BB962C8B-B14F-4D97-AF65-F5344CB8AC3E}">
        <p14:creationId xmlns:p14="http://schemas.microsoft.com/office/powerpoint/2010/main" val="270903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2C9971-672F-AC09-1497-FDB883FCE5F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F15FF38-575F-581D-96F9-8867B173E0F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4A485CB-CDF3-1F31-A264-A41F3EAD1CE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85BA82AD-8B86-128E-1C54-24092594A95B}"/>
              </a:ext>
            </a:extLst>
          </p:cNvPr>
          <p:cNvSpPr>
            <a:spLocks noGrp="1"/>
          </p:cNvSpPr>
          <p:nvPr>
            <p:ph type="sldNum" sz="quarter" idx="5"/>
          </p:nvPr>
        </p:nvSpPr>
        <p:spPr/>
        <p:txBody>
          <a:bodyPr/>
          <a:lstStyle/>
          <a:p>
            <a:fld id="{3D3A70CE-6435-4668-84E2-DF66A395F1D9}" type="slidenum">
              <a:rPr lang="en-US" smtClean="0"/>
              <a:t>6</a:t>
            </a:fld>
            <a:endParaRPr lang="en-US"/>
          </a:p>
        </p:txBody>
      </p:sp>
    </p:spTree>
    <p:extLst>
      <p:ext uri="{BB962C8B-B14F-4D97-AF65-F5344CB8AC3E}">
        <p14:creationId xmlns:p14="http://schemas.microsoft.com/office/powerpoint/2010/main" val="1367391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39D78C-64E7-1786-259C-9212B6B547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4DE9DB-ACA0-3587-04B8-BDDFA30596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46E4E5F-4DDB-2936-0DA4-F563AA86BCA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B2E9EEC2-1B50-7219-AA3C-AD9673911174}"/>
              </a:ext>
            </a:extLst>
          </p:cNvPr>
          <p:cNvSpPr>
            <a:spLocks noGrp="1"/>
          </p:cNvSpPr>
          <p:nvPr>
            <p:ph type="sldNum" sz="quarter" idx="5"/>
          </p:nvPr>
        </p:nvSpPr>
        <p:spPr/>
        <p:txBody>
          <a:bodyPr/>
          <a:lstStyle/>
          <a:p>
            <a:fld id="{3D3A70CE-6435-4668-84E2-DF66A395F1D9}" type="slidenum">
              <a:rPr lang="en-US" smtClean="0"/>
              <a:t>8</a:t>
            </a:fld>
            <a:endParaRPr lang="en-US"/>
          </a:p>
        </p:txBody>
      </p:sp>
    </p:spTree>
    <p:extLst>
      <p:ext uri="{BB962C8B-B14F-4D97-AF65-F5344CB8AC3E}">
        <p14:creationId xmlns:p14="http://schemas.microsoft.com/office/powerpoint/2010/main" val="15776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410472-5DF4-B74C-3D48-3C95A8CCC0A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354213E-030D-D5F4-49FB-934C66EA2D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19A02F-07D6-F0A0-1F66-94A093E1A1C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CBE534D-AB56-84C1-7403-1FA187A543F9}"/>
              </a:ext>
            </a:extLst>
          </p:cNvPr>
          <p:cNvSpPr>
            <a:spLocks noGrp="1"/>
          </p:cNvSpPr>
          <p:nvPr>
            <p:ph type="sldNum" sz="quarter" idx="5"/>
          </p:nvPr>
        </p:nvSpPr>
        <p:spPr/>
        <p:txBody>
          <a:bodyPr/>
          <a:lstStyle/>
          <a:p>
            <a:fld id="{3D3A70CE-6435-4668-84E2-DF66A395F1D9}" type="slidenum">
              <a:rPr lang="en-US" smtClean="0"/>
              <a:t>9</a:t>
            </a:fld>
            <a:endParaRPr lang="en-US"/>
          </a:p>
        </p:txBody>
      </p:sp>
    </p:spTree>
    <p:extLst>
      <p:ext uri="{BB962C8B-B14F-4D97-AF65-F5344CB8AC3E}">
        <p14:creationId xmlns:p14="http://schemas.microsoft.com/office/powerpoint/2010/main" val="4283007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8C2F2-2BD1-7768-3FD2-04CFF545A6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EACB9FB-2F69-DB06-6281-68F472325E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D369C1-2196-A81B-B581-78162ABF52F3}"/>
              </a:ext>
            </a:extLst>
          </p:cNvPr>
          <p:cNvSpPr>
            <a:spLocks noGrp="1"/>
          </p:cNvSpPr>
          <p:nvPr>
            <p:ph type="dt" sz="half" idx="10"/>
          </p:nvPr>
        </p:nvSpPr>
        <p:spPr/>
        <p:txBody>
          <a:bodyPr/>
          <a:lstStyle/>
          <a:p>
            <a:fld id="{4947116E-6905-4BB0-8658-DC3B87C0121C}" type="datetimeFigureOut">
              <a:rPr lang="en-US" smtClean="0"/>
              <a:t>8/20/2025</a:t>
            </a:fld>
            <a:endParaRPr lang="en-US"/>
          </a:p>
        </p:txBody>
      </p:sp>
      <p:sp>
        <p:nvSpPr>
          <p:cNvPr id="5" name="Footer Placeholder 4">
            <a:extLst>
              <a:ext uri="{FF2B5EF4-FFF2-40B4-BE49-F238E27FC236}">
                <a16:creationId xmlns:a16="http://schemas.microsoft.com/office/drawing/2014/main" id="{9D3544C2-E634-394D-F97A-B350672452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618EB0-7EEF-10B6-84E7-F58AD718D5D0}"/>
              </a:ext>
            </a:extLst>
          </p:cNvPr>
          <p:cNvSpPr>
            <a:spLocks noGrp="1"/>
          </p:cNvSpPr>
          <p:nvPr>
            <p:ph type="sldNum" sz="quarter" idx="12"/>
          </p:nvPr>
        </p:nvSpPr>
        <p:spPr/>
        <p:txBody>
          <a:bodyPr/>
          <a:lstStyle/>
          <a:p>
            <a:fld id="{F1F0FF57-5CE4-47AF-87DC-625CAD472460}" type="slidenum">
              <a:rPr lang="en-US" smtClean="0"/>
              <a:t>‹#›</a:t>
            </a:fld>
            <a:endParaRPr lang="en-US"/>
          </a:p>
        </p:txBody>
      </p:sp>
    </p:spTree>
    <p:extLst>
      <p:ext uri="{BB962C8B-B14F-4D97-AF65-F5344CB8AC3E}">
        <p14:creationId xmlns:p14="http://schemas.microsoft.com/office/powerpoint/2010/main" val="3404426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7A4A5-089A-6F24-2217-3E4C9784EF4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F4A1480-5753-BC78-329E-92AD36D206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E59E1F-0073-81DC-175F-40DDF238D5AB}"/>
              </a:ext>
            </a:extLst>
          </p:cNvPr>
          <p:cNvSpPr>
            <a:spLocks noGrp="1"/>
          </p:cNvSpPr>
          <p:nvPr>
            <p:ph type="dt" sz="half" idx="10"/>
          </p:nvPr>
        </p:nvSpPr>
        <p:spPr/>
        <p:txBody>
          <a:bodyPr/>
          <a:lstStyle/>
          <a:p>
            <a:fld id="{4947116E-6905-4BB0-8658-DC3B87C0121C}" type="datetimeFigureOut">
              <a:rPr lang="en-US" smtClean="0"/>
              <a:t>8/20/2025</a:t>
            </a:fld>
            <a:endParaRPr lang="en-US"/>
          </a:p>
        </p:txBody>
      </p:sp>
      <p:sp>
        <p:nvSpPr>
          <p:cNvPr id="5" name="Footer Placeholder 4">
            <a:extLst>
              <a:ext uri="{FF2B5EF4-FFF2-40B4-BE49-F238E27FC236}">
                <a16:creationId xmlns:a16="http://schemas.microsoft.com/office/drawing/2014/main" id="{E5BA9AA6-DFBD-0ED5-108D-D12BEF0832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1DD722-9CA4-2FA4-401D-489EC59E41BF}"/>
              </a:ext>
            </a:extLst>
          </p:cNvPr>
          <p:cNvSpPr>
            <a:spLocks noGrp="1"/>
          </p:cNvSpPr>
          <p:nvPr>
            <p:ph type="sldNum" sz="quarter" idx="12"/>
          </p:nvPr>
        </p:nvSpPr>
        <p:spPr/>
        <p:txBody>
          <a:bodyPr/>
          <a:lstStyle/>
          <a:p>
            <a:fld id="{F1F0FF57-5CE4-47AF-87DC-625CAD472460}" type="slidenum">
              <a:rPr lang="en-US" smtClean="0"/>
              <a:t>‹#›</a:t>
            </a:fld>
            <a:endParaRPr lang="en-US"/>
          </a:p>
        </p:txBody>
      </p:sp>
    </p:spTree>
    <p:extLst>
      <p:ext uri="{BB962C8B-B14F-4D97-AF65-F5344CB8AC3E}">
        <p14:creationId xmlns:p14="http://schemas.microsoft.com/office/powerpoint/2010/main" val="986740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39C84B-6593-6FA9-0DA9-8F20A04EE7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F3107E4-FDE2-7E93-F1C7-1CA7BBC467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B68F80-58AB-CF7D-3885-AB5D36AAABEA}"/>
              </a:ext>
            </a:extLst>
          </p:cNvPr>
          <p:cNvSpPr>
            <a:spLocks noGrp="1"/>
          </p:cNvSpPr>
          <p:nvPr>
            <p:ph type="dt" sz="half" idx="10"/>
          </p:nvPr>
        </p:nvSpPr>
        <p:spPr/>
        <p:txBody>
          <a:bodyPr/>
          <a:lstStyle/>
          <a:p>
            <a:fld id="{4947116E-6905-4BB0-8658-DC3B87C0121C}" type="datetimeFigureOut">
              <a:rPr lang="en-US" smtClean="0"/>
              <a:t>8/20/2025</a:t>
            </a:fld>
            <a:endParaRPr lang="en-US"/>
          </a:p>
        </p:txBody>
      </p:sp>
      <p:sp>
        <p:nvSpPr>
          <p:cNvPr id="5" name="Footer Placeholder 4">
            <a:extLst>
              <a:ext uri="{FF2B5EF4-FFF2-40B4-BE49-F238E27FC236}">
                <a16:creationId xmlns:a16="http://schemas.microsoft.com/office/drawing/2014/main" id="{19F490DA-0B64-1B85-57F5-F9F1616C57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3E4B57-5D83-8D30-3828-7FD44E90501E}"/>
              </a:ext>
            </a:extLst>
          </p:cNvPr>
          <p:cNvSpPr>
            <a:spLocks noGrp="1"/>
          </p:cNvSpPr>
          <p:nvPr>
            <p:ph type="sldNum" sz="quarter" idx="12"/>
          </p:nvPr>
        </p:nvSpPr>
        <p:spPr/>
        <p:txBody>
          <a:bodyPr/>
          <a:lstStyle/>
          <a:p>
            <a:fld id="{F1F0FF57-5CE4-47AF-87DC-625CAD472460}" type="slidenum">
              <a:rPr lang="en-US" smtClean="0"/>
              <a:t>‹#›</a:t>
            </a:fld>
            <a:endParaRPr lang="en-US"/>
          </a:p>
        </p:txBody>
      </p:sp>
    </p:spTree>
    <p:extLst>
      <p:ext uri="{BB962C8B-B14F-4D97-AF65-F5344CB8AC3E}">
        <p14:creationId xmlns:p14="http://schemas.microsoft.com/office/powerpoint/2010/main" val="680423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2467D-D61F-E8A2-030B-95F7D2C479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B79BE6-BF1A-3982-797C-A29C635EAA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095E85-33E9-20FB-25EB-46E670BFBA96}"/>
              </a:ext>
            </a:extLst>
          </p:cNvPr>
          <p:cNvSpPr>
            <a:spLocks noGrp="1"/>
          </p:cNvSpPr>
          <p:nvPr>
            <p:ph type="dt" sz="half" idx="10"/>
          </p:nvPr>
        </p:nvSpPr>
        <p:spPr/>
        <p:txBody>
          <a:bodyPr/>
          <a:lstStyle/>
          <a:p>
            <a:fld id="{4947116E-6905-4BB0-8658-DC3B87C0121C}" type="datetimeFigureOut">
              <a:rPr lang="en-US" smtClean="0"/>
              <a:t>8/20/2025</a:t>
            </a:fld>
            <a:endParaRPr lang="en-US"/>
          </a:p>
        </p:txBody>
      </p:sp>
      <p:sp>
        <p:nvSpPr>
          <p:cNvPr id="5" name="Footer Placeholder 4">
            <a:extLst>
              <a:ext uri="{FF2B5EF4-FFF2-40B4-BE49-F238E27FC236}">
                <a16:creationId xmlns:a16="http://schemas.microsoft.com/office/drawing/2014/main" id="{01DAFD25-E8F9-9F25-9D72-E2B628CB1E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0569C2-4E55-D861-7D02-604915B1763D}"/>
              </a:ext>
            </a:extLst>
          </p:cNvPr>
          <p:cNvSpPr>
            <a:spLocks noGrp="1"/>
          </p:cNvSpPr>
          <p:nvPr>
            <p:ph type="sldNum" sz="quarter" idx="12"/>
          </p:nvPr>
        </p:nvSpPr>
        <p:spPr/>
        <p:txBody>
          <a:bodyPr/>
          <a:lstStyle/>
          <a:p>
            <a:fld id="{F1F0FF57-5CE4-47AF-87DC-625CAD472460}" type="slidenum">
              <a:rPr lang="en-US" smtClean="0"/>
              <a:t>‹#›</a:t>
            </a:fld>
            <a:endParaRPr lang="en-US"/>
          </a:p>
        </p:txBody>
      </p:sp>
    </p:spTree>
    <p:extLst>
      <p:ext uri="{BB962C8B-B14F-4D97-AF65-F5344CB8AC3E}">
        <p14:creationId xmlns:p14="http://schemas.microsoft.com/office/powerpoint/2010/main" val="670537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DA085-EDAE-B817-44E6-669DA390B3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270D4C2-AB86-009A-AA0F-4AE8CE45C87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EADE7E-0AAC-064D-F22F-D857B6240C79}"/>
              </a:ext>
            </a:extLst>
          </p:cNvPr>
          <p:cNvSpPr>
            <a:spLocks noGrp="1"/>
          </p:cNvSpPr>
          <p:nvPr>
            <p:ph type="dt" sz="half" idx="10"/>
          </p:nvPr>
        </p:nvSpPr>
        <p:spPr/>
        <p:txBody>
          <a:bodyPr/>
          <a:lstStyle/>
          <a:p>
            <a:fld id="{4947116E-6905-4BB0-8658-DC3B87C0121C}" type="datetimeFigureOut">
              <a:rPr lang="en-US" smtClean="0"/>
              <a:t>8/20/2025</a:t>
            </a:fld>
            <a:endParaRPr lang="en-US"/>
          </a:p>
        </p:txBody>
      </p:sp>
      <p:sp>
        <p:nvSpPr>
          <p:cNvPr id="5" name="Footer Placeholder 4">
            <a:extLst>
              <a:ext uri="{FF2B5EF4-FFF2-40B4-BE49-F238E27FC236}">
                <a16:creationId xmlns:a16="http://schemas.microsoft.com/office/drawing/2014/main" id="{C296DD92-7D0A-BC00-EDF2-3BF9DD8852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224E38-CEAB-1E30-4D5D-D1A873926B4E}"/>
              </a:ext>
            </a:extLst>
          </p:cNvPr>
          <p:cNvSpPr>
            <a:spLocks noGrp="1"/>
          </p:cNvSpPr>
          <p:nvPr>
            <p:ph type="sldNum" sz="quarter" idx="12"/>
          </p:nvPr>
        </p:nvSpPr>
        <p:spPr/>
        <p:txBody>
          <a:bodyPr/>
          <a:lstStyle/>
          <a:p>
            <a:fld id="{F1F0FF57-5CE4-47AF-87DC-625CAD472460}" type="slidenum">
              <a:rPr lang="en-US" smtClean="0"/>
              <a:t>‹#›</a:t>
            </a:fld>
            <a:endParaRPr lang="en-US"/>
          </a:p>
        </p:txBody>
      </p:sp>
    </p:spTree>
    <p:extLst>
      <p:ext uri="{BB962C8B-B14F-4D97-AF65-F5344CB8AC3E}">
        <p14:creationId xmlns:p14="http://schemas.microsoft.com/office/powerpoint/2010/main" val="3173798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43D32-C189-0809-6460-C6BF1BD844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E3177A-B5FD-DFD3-AA12-75FE07AB20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E2B6CD-E869-600A-9005-BF51044ADB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C4E505-0991-8CCB-2E73-37DCC5418725}"/>
              </a:ext>
            </a:extLst>
          </p:cNvPr>
          <p:cNvSpPr>
            <a:spLocks noGrp="1"/>
          </p:cNvSpPr>
          <p:nvPr>
            <p:ph type="dt" sz="half" idx="10"/>
          </p:nvPr>
        </p:nvSpPr>
        <p:spPr/>
        <p:txBody>
          <a:bodyPr/>
          <a:lstStyle/>
          <a:p>
            <a:fld id="{4947116E-6905-4BB0-8658-DC3B87C0121C}" type="datetimeFigureOut">
              <a:rPr lang="en-US" smtClean="0"/>
              <a:t>8/20/2025</a:t>
            </a:fld>
            <a:endParaRPr lang="en-US"/>
          </a:p>
        </p:txBody>
      </p:sp>
      <p:sp>
        <p:nvSpPr>
          <p:cNvPr id="6" name="Footer Placeholder 5">
            <a:extLst>
              <a:ext uri="{FF2B5EF4-FFF2-40B4-BE49-F238E27FC236}">
                <a16:creationId xmlns:a16="http://schemas.microsoft.com/office/drawing/2014/main" id="{0DFE5BD2-ED99-0FD7-C9B6-C8E3754520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380D44-93E8-A43D-85EC-A37E60E1856E}"/>
              </a:ext>
            </a:extLst>
          </p:cNvPr>
          <p:cNvSpPr>
            <a:spLocks noGrp="1"/>
          </p:cNvSpPr>
          <p:nvPr>
            <p:ph type="sldNum" sz="quarter" idx="12"/>
          </p:nvPr>
        </p:nvSpPr>
        <p:spPr/>
        <p:txBody>
          <a:bodyPr/>
          <a:lstStyle/>
          <a:p>
            <a:fld id="{F1F0FF57-5CE4-47AF-87DC-625CAD472460}" type="slidenum">
              <a:rPr lang="en-US" smtClean="0"/>
              <a:t>‹#›</a:t>
            </a:fld>
            <a:endParaRPr lang="en-US"/>
          </a:p>
        </p:txBody>
      </p:sp>
    </p:spTree>
    <p:extLst>
      <p:ext uri="{BB962C8B-B14F-4D97-AF65-F5344CB8AC3E}">
        <p14:creationId xmlns:p14="http://schemas.microsoft.com/office/powerpoint/2010/main" val="2075166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F8430-017D-C22E-D0AB-E207E8FB198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5127C11-521B-5CA2-0DC8-04713C5E6A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00A4D9-AD2B-6145-D7C8-7D76F4BA41F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CDBFC4-E8F8-E932-EDF8-BB00D36E0E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10B7D53-6F0A-3491-B2A8-82333DE9F0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04A80E-1FEA-6815-FEE5-FE7B0649BCBF}"/>
              </a:ext>
            </a:extLst>
          </p:cNvPr>
          <p:cNvSpPr>
            <a:spLocks noGrp="1"/>
          </p:cNvSpPr>
          <p:nvPr>
            <p:ph type="dt" sz="half" idx="10"/>
          </p:nvPr>
        </p:nvSpPr>
        <p:spPr/>
        <p:txBody>
          <a:bodyPr/>
          <a:lstStyle/>
          <a:p>
            <a:fld id="{4947116E-6905-4BB0-8658-DC3B87C0121C}" type="datetimeFigureOut">
              <a:rPr lang="en-US" smtClean="0"/>
              <a:t>8/20/2025</a:t>
            </a:fld>
            <a:endParaRPr lang="en-US"/>
          </a:p>
        </p:txBody>
      </p:sp>
      <p:sp>
        <p:nvSpPr>
          <p:cNvPr id="8" name="Footer Placeholder 7">
            <a:extLst>
              <a:ext uri="{FF2B5EF4-FFF2-40B4-BE49-F238E27FC236}">
                <a16:creationId xmlns:a16="http://schemas.microsoft.com/office/drawing/2014/main" id="{F18C4924-1487-C881-CFBE-262C3C8C59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F2F326-0B56-ABE2-018F-228FEBA43E86}"/>
              </a:ext>
            </a:extLst>
          </p:cNvPr>
          <p:cNvSpPr>
            <a:spLocks noGrp="1"/>
          </p:cNvSpPr>
          <p:nvPr>
            <p:ph type="sldNum" sz="quarter" idx="12"/>
          </p:nvPr>
        </p:nvSpPr>
        <p:spPr/>
        <p:txBody>
          <a:bodyPr/>
          <a:lstStyle/>
          <a:p>
            <a:fld id="{F1F0FF57-5CE4-47AF-87DC-625CAD472460}" type="slidenum">
              <a:rPr lang="en-US" smtClean="0"/>
              <a:t>‹#›</a:t>
            </a:fld>
            <a:endParaRPr lang="en-US"/>
          </a:p>
        </p:txBody>
      </p:sp>
    </p:spTree>
    <p:extLst>
      <p:ext uri="{BB962C8B-B14F-4D97-AF65-F5344CB8AC3E}">
        <p14:creationId xmlns:p14="http://schemas.microsoft.com/office/powerpoint/2010/main" val="279911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2070D-FFAF-A796-6831-882F6B988F3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BEB820-C97A-A1DE-6B05-19C1D7FAEC03}"/>
              </a:ext>
            </a:extLst>
          </p:cNvPr>
          <p:cNvSpPr>
            <a:spLocks noGrp="1"/>
          </p:cNvSpPr>
          <p:nvPr>
            <p:ph type="dt" sz="half" idx="10"/>
          </p:nvPr>
        </p:nvSpPr>
        <p:spPr/>
        <p:txBody>
          <a:bodyPr/>
          <a:lstStyle/>
          <a:p>
            <a:fld id="{4947116E-6905-4BB0-8658-DC3B87C0121C}" type="datetimeFigureOut">
              <a:rPr lang="en-US" smtClean="0"/>
              <a:t>8/20/2025</a:t>
            </a:fld>
            <a:endParaRPr lang="en-US"/>
          </a:p>
        </p:txBody>
      </p:sp>
      <p:sp>
        <p:nvSpPr>
          <p:cNvPr id="4" name="Footer Placeholder 3">
            <a:extLst>
              <a:ext uri="{FF2B5EF4-FFF2-40B4-BE49-F238E27FC236}">
                <a16:creationId xmlns:a16="http://schemas.microsoft.com/office/drawing/2014/main" id="{376311E7-F487-A0AC-BEB3-D96B031D6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32E3350-013D-FACB-F59B-373537415210}"/>
              </a:ext>
            </a:extLst>
          </p:cNvPr>
          <p:cNvSpPr>
            <a:spLocks noGrp="1"/>
          </p:cNvSpPr>
          <p:nvPr>
            <p:ph type="sldNum" sz="quarter" idx="12"/>
          </p:nvPr>
        </p:nvSpPr>
        <p:spPr/>
        <p:txBody>
          <a:bodyPr/>
          <a:lstStyle/>
          <a:p>
            <a:fld id="{F1F0FF57-5CE4-47AF-87DC-625CAD472460}" type="slidenum">
              <a:rPr lang="en-US" smtClean="0"/>
              <a:t>‹#›</a:t>
            </a:fld>
            <a:endParaRPr lang="en-US"/>
          </a:p>
        </p:txBody>
      </p:sp>
    </p:spTree>
    <p:extLst>
      <p:ext uri="{BB962C8B-B14F-4D97-AF65-F5344CB8AC3E}">
        <p14:creationId xmlns:p14="http://schemas.microsoft.com/office/powerpoint/2010/main" val="222603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E922EB-D485-B1B1-8CBA-A8166A7989EA}"/>
              </a:ext>
            </a:extLst>
          </p:cNvPr>
          <p:cNvSpPr>
            <a:spLocks noGrp="1"/>
          </p:cNvSpPr>
          <p:nvPr>
            <p:ph type="dt" sz="half" idx="10"/>
          </p:nvPr>
        </p:nvSpPr>
        <p:spPr/>
        <p:txBody>
          <a:bodyPr/>
          <a:lstStyle/>
          <a:p>
            <a:fld id="{4947116E-6905-4BB0-8658-DC3B87C0121C}" type="datetimeFigureOut">
              <a:rPr lang="en-US" smtClean="0"/>
              <a:t>8/20/2025</a:t>
            </a:fld>
            <a:endParaRPr lang="en-US"/>
          </a:p>
        </p:txBody>
      </p:sp>
      <p:sp>
        <p:nvSpPr>
          <p:cNvPr id="3" name="Footer Placeholder 2">
            <a:extLst>
              <a:ext uri="{FF2B5EF4-FFF2-40B4-BE49-F238E27FC236}">
                <a16:creationId xmlns:a16="http://schemas.microsoft.com/office/drawing/2014/main" id="{839F45A6-A3C8-D6C3-481D-350D0423AC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0C22CBE-3AAC-BF3F-858B-2D5BF155C854}"/>
              </a:ext>
            </a:extLst>
          </p:cNvPr>
          <p:cNvSpPr>
            <a:spLocks noGrp="1"/>
          </p:cNvSpPr>
          <p:nvPr>
            <p:ph type="sldNum" sz="quarter" idx="12"/>
          </p:nvPr>
        </p:nvSpPr>
        <p:spPr/>
        <p:txBody>
          <a:bodyPr/>
          <a:lstStyle/>
          <a:p>
            <a:fld id="{F1F0FF57-5CE4-47AF-87DC-625CAD472460}" type="slidenum">
              <a:rPr lang="en-US" smtClean="0"/>
              <a:t>‹#›</a:t>
            </a:fld>
            <a:endParaRPr lang="en-US"/>
          </a:p>
        </p:txBody>
      </p:sp>
    </p:spTree>
    <p:extLst>
      <p:ext uri="{BB962C8B-B14F-4D97-AF65-F5344CB8AC3E}">
        <p14:creationId xmlns:p14="http://schemas.microsoft.com/office/powerpoint/2010/main" val="1092178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0887C-1195-9749-8CF6-5EFAC86CDA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FAD30B-0A2B-CD62-FED4-80F2824175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29B6F5-79EB-AE33-57D3-F403FC149C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F18C07-1509-4907-29D5-E97EDA780CD1}"/>
              </a:ext>
            </a:extLst>
          </p:cNvPr>
          <p:cNvSpPr>
            <a:spLocks noGrp="1"/>
          </p:cNvSpPr>
          <p:nvPr>
            <p:ph type="dt" sz="half" idx="10"/>
          </p:nvPr>
        </p:nvSpPr>
        <p:spPr/>
        <p:txBody>
          <a:bodyPr/>
          <a:lstStyle/>
          <a:p>
            <a:fld id="{4947116E-6905-4BB0-8658-DC3B87C0121C}" type="datetimeFigureOut">
              <a:rPr lang="en-US" smtClean="0"/>
              <a:t>8/20/2025</a:t>
            </a:fld>
            <a:endParaRPr lang="en-US"/>
          </a:p>
        </p:txBody>
      </p:sp>
      <p:sp>
        <p:nvSpPr>
          <p:cNvPr id="6" name="Footer Placeholder 5">
            <a:extLst>
              <a:ext uri="{FF2B5EF4-FFF2-40B4-BE49-F238E27FC236}">
                <a16:creationId xmlns:a16="http://schemas.microsoft.com/office/drawing/2014/main" id="{476E39D8-24E2-ED6C-FC12-47EC7E0704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322C43-F9B5-20E0-3C08-09FD098C2A6E}"/>
              </a:ext>
            </a:extLst>
          </p:cNvPr>
          <p:cNvSpPr>
            <a:spLocks noGrp="1"/>
          </p:cNvSpPr>
          <p:nvPr>
            <p:ph type="sldNum" sz="quarter" idx="12"/>
          </p:nvPr>
        </p:nvSpPr>
        <p:spPr/>
        <p:txBody>
          <a:bodyPr/>
          <a:lstStyle/>
          <a:p>
            <a:fld id="{F1F0FF57-5CE4-47AF-87DC-625CAD472460}" type="slidenum">
              <a:rPr lang="en-US" smtClean="0"/>
              <a:t>‹#›</a:t>
            </a:fld>
            <a:endParaRPr lang="en-US"/>
          </a:p>
        </p:txBody>
      </p:sp>
    </p:spTree>
    <p:extLst>
      <p:ext uri="{BB962C8B-B14F-4D97-AF65-F5344CB8AC3E}">
        <p14:creationId xmlns:p14="http://schemas.microsoft.com/office/powerpoint/2010/main" val="2606458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050E6-C805-16C6-F0F5-8BA5CEA7EE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CBC8C41-B55C-37A9-4A25-407AD9C4B4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285B6D5-6190-EC0F-1069-1EABFA7915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5C5E11-8A0E-88D5-439F-2CCF4661562D}"/>
              </a:ext>
            </a:extLst>
          </p:cNvPr>
          <p:cNvSpPr>
            <a:spLocks noGrp="1"/>
          </p:cNvSpPr>
          <p:nvPr>
            <p:ph type="dt" sz="half" idx="10"/>
          </p:nvPr>
        </p:nvSpPr>
        <p:spPr/>
        <p:txBody>
          <a:bodyPr/>
          <a:lstStyle/>
          <a:p>
            <a:fld id="{4947116E-6905-4BB0-8658-DC3B87C0121C}" type="datetimeFigureOut">
              <a:rPr lang="en-US" smtClean="0"/>
              <a:t>8/20/2025</a:t>
            </a:fld>
            <a:endParaRPr lang="en-US"/>
          </a:p>
        </p:txBody>
      </p:sp>
      <p:sp>
        <p:nvSpPr>
          <p:cNvPr id="6" name="Footer Placeholder 5">
            <a:extLst>
              <a:ext uri="{FF2B5EF4-FFF2-40B4-BE49-F238E27FC236}">
                <a16:creationId xmlns:a16="http://schemas.microsoft.com/office/drawing/2014/main" id="{F4EFBB9F-42FA-8AF0-93A7-BDD55571FC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446EFC-CEA8-A569-8926-14CABFFDFA1A}"/>
              </a:ext>
            </a:extLst>
          </p:cNvPr>
          <p:cNvSpPr>
            <a:spLocks noGrp="1"/>
          </p:cNvSpPr>
          <p:nvPr>
            <p:ph type="sldNum" sz="quarter" idx="12"/>
          </p:nvPr>
        </p:nvSpPr>
        <p:spPr/>
        <p:txBody>
          <a:bodyPr/>
          <a:lstStyle/>
          <a:p>
            <a:fld id="{F1F0FF57-5CE4-47AF-87DC-625CAD472460}" type="slidenum">
              <a:rPr lang="en-US" smtClean="0"/>
              <a:t>‹#›</a:t>
            </a:fld>
            <a:endParaRPr lang="en-US"/>
          </a:p>
        </p:txBody>
      </p:sp>
    </p:spTree>
    <p:extLst>
      <p:ext uri="{BB962C8B-B14F-4D97-AF65-F5344CB8AC3E}">
        <p14:creationId xmlns:p14="http://schemas.microsoft.com/office/powerpoint/2010/main" val="1597401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68DF3F-1C5B-C89B-3035-39054595AB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85CC934-DEF9-70AC-080E-2A6989FB5B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FBD5AC-F4C2-4DDF-6450-17FF4A1D5B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947116E-6905-4BB0-8658-DC3B87C0121C}" type="datetimeFigureOut">
              <a:rPr lang="en-US" smtClean="0"/>
              <a:t>8/20/2025</a:t>
            </a:fld>
            <a:endParaRPr lang="en-US"/>
          </a:p>
        </p:txBody>
      </p:sp>
      <p:sp>
        <p:nvSpPr>
          <p:cNvPr id="5" name="Footer Placeholder 4">
            <a:extLst>
              <a:ext uri="{FF2B5EF4-FFF2-40B4-BE49-F238E27FC236}">
                <a16:creationId xmlns:a16="http://schemas.microsoft.com/office/drawing/2014/main" id="{76831CA0-632E-024A-672A-B2BBFF5445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610BC63-AC2B-6A58-7D04-066EEA0880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1F0FF57-5CE4-47AF-87DC-625CAD472460}" type="slidenum">
              <a:rPr lang="en-US" smtClean="0"/>
              <a:t>‹#›</a:t>
            </a:fld>
            <a:endParaRPr lang="en-US"/>
          </a:p>
        </p:txBody>
      </p:sp>
    </p:spTree>
    <p:extLst>
      <p:ext uri="{BB962C8B-B14F-4D97-AF65-F5344CB8AC3E}">
        <p14:creationId xmlns:p14="http://schemas.microsoft.com/office/powerpoint/2010/main" val="2209871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microsoft.com/office/2018/10/relationships/comments" Target="../comments/modernComment_100_E8978AC9.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19608-A66A-CA76-98E1-2C02B8914F66}"/>
              </a:ext>
            </a:extLst>
          </p:cNvPr>
          <p:cNvSpPr>
            <a:spLocks noGrp="1"/>
          </p:cNvSpPr>
          <p:nvPr>
            <p:ph type="ctrTitle"/>
          </p:nvPr>
        </p:nvSpPr>
        <p:spPr>
          <a:xfrm>
            <a:off x="510448" y="556243"/>
            <a:ext cx="9144000" cy="1043849"/>
          </a:xfrm>
        </p:spPr>
        <p:txBody>
          <a:bodyPr>
            <a:normAutofit fontScale="90000"/>
          </a:bodyPr>
          <a:lstStyle/>
          <a:p>
            <a:pPr algn="l"/>
            <a:r>
              <a:rPr lang="en-US" sz="4400" b="1" dirty="0">
                <a:solidFill>
                  <a:srgbClr val="4C12A1"/>
                </a:solidFill>
                <a:latin typeface="Arial"/>
                <a:cs typeface="Arial"/>
              </a:rPr>
              <a:t>Imagination League Entries </a:t>
            </a:r>
            <a:br>
              <a:rPr lang="en-US" dirty="0">
                <a:latin typeface="Arial" panose="020B0604020202020204" pitchFamily="34" charset="0"/>
                <a:cs typeface="Arial" panose="020B0604020202020204" pitchFamily="34" charset="0"/>
              </a:rPr>
            </a:br>
            <a:r>
              <a:rPr lang="en-US" sz="3100" i="1" dirty="0">
                <a:solidFill>
                  <a:srgbClr val="FF5C39"/>
                </a:solidFill>
                <a:latin typeface="Arial"/>
                <a:cs typeface="Arial"/>
              </a:rPr>
              <a:t>6 Steps to Inspire Student Innovation</a:t>
            </a:r>
            <a:endParaRPr lang="en-US" i="1" dirty="0">
              <a:solidFill>
                <a:srgbClr val="FF5C39"/>
              </a:solidFill>
              <a:latin typeface="Arial"/>
              <a:cs typeface="Arial"/>
            </a:endParaRPr>
          </a:p>
        </p:txBody>
      </p:sp>
      <p:sp>
        <p:nvSpPr>
          <p:cNvPr id="3" name="Subtitle 2">
            <a:extLst>
              <a:ext uri="{FF2B5EF4-FFF2-40B4-BE49-F238E27FC236}">
                <a16:creationId xmlns:a16="http://schemas.microsoft.com/office/drawing/2014/main" id="{143A5946-CD24-0F0E-26DF-EBF67E5C7153}"/>
              </a:ext>
            </a:extLst>
          </p:cNvPr>
          <p:cNvSpPr>
            <a:spLocks noGrp="1"/>
          </p:cNvSpPr>
          <p:nvPr>
            <p:ph type="subTitle" idx="1"/>
          </p:nvPr>
        </p:nvSpPr>
        <p:spPr>
          <a:xfrm>
            <a:off x="510447" y="1600092"/>
            <a:ext cx="11002179" cy="4748270"/>
          </a:xfrm>
        </p:spPr>
        <p:txBody>
          <a:bodyPr vert="horz" lIns="91440" tIns="45720" rIns="91440" bIns="45720" rtlCol="0" anchor="t">
            <a:noAutofit/>
          </a:bodyPr>
          <a:lstStyle/>
          <a:p>
            <a:pPr marL="457200" indent="-457200" algn="l">
              <a:buAutoNum type="arabicPeriod"/>
            </a:pPr>
            <a:r>
              <a:rPr lang="en-US" sz="1400" b="1">
                <a:latin typeface="Arial" panose="020B0604020202020204" pitchFamily="34" charset="0"/>
                <a:cs typeface="Arial" panose="020B0604020202020204" pitchFamily="34" charset="0"/>
              </a:rPr>
              <a:t>Simplify Language and Use Age-Appropriate Terms: </a:t>
            </a:r>
            <a:r>
              <a:rPr lang="en-US" sz="1400">
                <a:latin typeface="Arial" panose="020B0604020202020204" pitchFamily="34" charset="0"/>
                <a:cs typeface="Arial" panose="020B0604020202020204" pitchFamily="34" charset="0"/>
              </a:rPr>
              <a:t>Use straightforward language that younger participants can easily understand. For example, instead of “innovation project,” say “your idea to help others.” </a:t>
            </a:r>
            <a:endParaRPr lang="en-US"/>
          </a:p>
          <a:p>
            <a:pPr marL="457200" indent="-457200" algn="l">
              <a:buAutoNum type="arabicPeriod"/>
            </a:pPr>
            <a:r>
              <a:rPr lang="en-US" sz="1400" b="1" dirty="0">
                <a:latin typeface="Arial"/>
                <a:cs typeface="Arial"/>
              </a:rPr>
              <a:t>Provide Encouragement and Emphasize Fun: </a:t>
            </a:r>
            <a:r>
              <a:rPr lang="en-US" sz="1400" dirty="0">
                <a:latin typeface="Arial"/>
                <a:cs typeface="Arial"/>
              </a:rPr>
              <a:t>Include motivational phrases like “Have fun with your ideas!” or “Show us your creativity!” Emphasize the opportunity for participants to be creative and make a difference in an exciting way: “Your idea could make the world a better place!”</a:t>
            </a:r>
          </a:p>
          <a:p>
            <a:pPr marL="457200" indent="-457200" algn="l">
              <a:buAutoNum type="arabicPeriod"/>
            </a:pPr>
            <a:r>
              <a:rPr lang="en-US" sz="1400" b="1" dirty="0">
                <a:latin typeface="Arial"/>
                <a:cs typeface="Arial"/>
              </a:rPr>
              <a:t>Outline Steps in a Simple Checklist Format: </a:t>
            </a:r>
            <a:r>
              <a:rPr lang="en-US" sz="1400" dirty="0">
                <a:latin typeface="Arial"/>
                <a:cs typeface="Arial"/>
              </a:rPr>
              <a:t>Break down steps into a checklist format. For instance:</a:t>
            </a:r>
          </a:p>
          <a:p>
            <a:pPr marL="914400" lvl="1" indent="-457200" algn="l">
              <a:buFont typeface="+mj-lt"/>
              <a:buAutoNum type="arabicParenR"/>
            </a:pPr>
            <a:r>
              <a:rPr lang="en-US" sz="1400" dirty="0">
                <a:latin typeface="Arial"/>
                <a:cs typeface="Arial"/>
              </a:rPr>
              <a:t>Choose a challenge.</a:t>
            </a:r>
          </a:p>
          <a:p>
            <a:pPr marL="914400" lvl="1" indent="-457200" algn="l">
              <a:buFont typeface="+mj-lt"/>
              <a:buAutoNum type="arabicParenR"/>
            </a:pPr>
            <a:r>
              <a:rPr lang="en-US" sz="1400" dirty="0">
                <a:latin typeface="Arial"/>
                <a:cs typeface="Arial"/>
              </a:rPr>
              <a:t>Think of your solution.</a:t>
            </a:r>
          </a:p>
          <a:p>
            <a:pPr marL="914400" lvl="1" indent="-457200" algn="l">
              <a:buFont typeface="+mj-lt"/>
              <a:buAutoNum type="arabicParenR"/>
            </a:pPr>
            <a:r>
              <a:rPr lang="en-US" sz="1400" dirty="0">
                <a:latin typeface="Arial"/>
                <a:cs typeface="Arial"/>
              </a:rPr>
              <a:t>Describe or draw your idea.</a:t>
            </a:r>
          </a:p>
          <a:p>
            <a:pPr marL="914400" lvl="1" indent="-457200" algn="l">
              <a:buFont typeface="+mj-lt"/>
              <a:buAutoNum type="arabicParenR"/>
            </a:pPr>
            <a:r>
              <a:rPr lang="en-US" sz="1400" dirty="0">
                <a:latin typeface="Arial"/>
                <a:cs typeface="Arial"/>
              </a:rPr>
              <a:t>Submit your entry by Friday, December 12, 2025.</a:t>
            </a:r>
          </a:p>
          <a:p>
            <a:pPr marL="457200" indent="-457200" algn="l">
              <a:buFont typeface="+mj-lt"/>
              <a:buAutoNum type="arabicPeriod"/>
            </a:pPr>
            <a:r>
              <a:rPr lang="en-US" sz="1400" b="1" dirty="0">
                <a:latin typeface="Arial"/>
                <a:cs typeface="Arial"/>
              </a:rPr>
              <a:t>Give Specific Examples and Suggestions: </a:t>
            </a:r>
            <a:r>
              <a:rPr lang="en-US" sz="1400" dirty="0">
                <a:latin typeface="Arial"/>
                <a:cs typeface="Arial"/>
              </a:rPr>
              <a:t>Help participants brainstorm with examples. “For example, if you choose the ‘Clean Water’ challenge, you could come up with ways to save water in your neighborhood or make it easier for people to have clean water.”</a:t>
            </a:r>
          </a:p>
          <a:p>
            <a:pPr marL="457200" indent="-457200" algn="l">
              <a:buFont typeface="+mj-lt"/>
              <a:buAutoNum type="arabicPeriod"/>
            </a:pPr>
            <a:r>
              <a:rPr lang="en-US" sz="1400" b="1" dirty="0">
                <a:latin typeface="Arial"/>
                <a:cs typeface="Arial"/>
              </a:rPr>
              <a:t>Clarify Submission Requirements Briefly: </a:t>
            </a:r>
            <a:r>
              <a:rPr lang="en-US" sz="1400" dirty="0">
                <a:latin typeface="Arial"/>
                <a:cs typeface="Arial"/>
              </a:rPr>
              <a:t>Provide students with a clear understanding of the Sustainable Development Goals (SDGs) and each challenge. Share customer profiles to help them identify who their idea could help and inspire solutions for real-world impact.</a:t>
            </a:r>
          </a:p>
          <a:p>
            <a:pPr marL="457200" indent="-457200" algn="l">
              <a:buFont typeface="+mj-lt"/>
              <a:buAutoNum type="arabicPeriod"/>
            </a:pPr>
            <a:r>
              <a:rPr lang="en-US" sz="1400" b="1" dirty="0">
                <a:latin typeface="Arial"/>
                <a:cs typeface="Arial"/>
              </a:rPr>
              <a:t>Reinforce Positive Learning Outcomes: </a:t>
            </a:r>
            <a:r>
              <a:rPr lang="en-US" sz="1400" dirty="0">
                <a:latin typeface="Arial"/>
                <a:cs typeface="Arial"/>
              </a:rPr>
              <a:t>Reinforce that the experience is about learning and growth. “This challenge helps you practice thinking about problems and coming up with solutions – just like an inventor!”</a:t>
            </a:r>
          </a:p>
        </p:txBody>
      </p:sp>
    </p:spTree>
    <p:extLst>
      <p:ext uri="{BB962C8B-B14F-4D97-AF65-F5344CB8AC3E}">
        <p14:creationId xmlns:p14="http://schemas.microsoft.com/office/powerpoint/2010/main" val="3902245577"/>
      </p:ext>
    </p:extLst>
  </p:cSld>
  <p:clrMapOvr>
    <a:masterClrMapping/>
  </p:clrMapOvr>
  <p:extLst>
    <p:ext uri="{6950BFC3-D8DA-4A85-94F7-54DA5524770B}">
      <p188:commentRel xmlns:p188="http://schemas.microsoft.com/office/powerpoint/2018/8/main" r:id="rId2"/>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DD69A8-C3CC-FC5D-BA8E-9F3FB13E6A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48607F-BB69-F596-D47A-12AA1B7061E8}"/>
              </a:ext>
            </a:extLst>
          </p:cNvPr>
          <p:cNvSpPr>
            <a:spLocks noGrp="1"/>
          </p:cNvSpPr>
          <p:nvPr>
            <p:ph type="title"/>
          </p:nvPr>
        </p:nvSpPr>
        <p:spPr>
          <a:xfrm>
            <a:off x="543080" y="226229"/>
            <a:ext cx="10515600" cy="1325563"/>
          </a:xfrm>
        </p:spPr>
        <p:txBody>
          <a:bodyPr>
            <a:normAutofit/>
          </a:bodyPr>
          <a:lstStyle/>
          <a:p>
            <a:r>
              <a:rPr lang="en-US" sz="4000" b="1">
                <a:solidFill>
                  <a:srgbClr val="4C12A1"/>
                </a:solidFill>
                <a:latin typeface="Arial" panose="020B0604020202020204" pitchFamily="34" charset="0"/>
                <a:cs typeface="Arial" panose="020B0604020202020204" pitchFamily="34" charset="0"/>
              </a:rPr>
              <a:t>Entry Check List: Get Ready to Submit</a:t>
            </a:r>
          </a:p>
        </p:txBody>
      </p:sp>
      <p:sp>
        <p:nvSpPr>
          <p:cNvPr id="4" name="TextBox 3">
            <a:extLst>
              <a:ext uri="{FF2B5EF4-FFF2-40B4-BE49-F238E27FC236}">
                <a16:creationId xmlns:a16="http://schemas.microsoft.com/office/drawing/2014/main" id="{C9C8A144-D3E3-E319-1C7B-9048764CE3DB}"/>
              </a:ext>
            </a:extLst>
          </p:cNvPr>
          <p:cNvSpPr txBox="1"/>
          <p:nvPr/>
        </p:nvSpPr>
        <p:spPr>
          <a:xfrm>
            <a:off x="543080" y="1551792"/>
            <a:ext cx="10878204" cy="4154984"/>
          </a:xfrm>
          <a:prstGeom prst="rect">
            <a:avLst/>
          </a:prstGeom>
          <a:noFill/>
        </p:spPr>
        <p:txBody>
          <a:bodyPr wrap="square" rtlCol="0">
            <a:spAutoFit/>
          </a:bodyPr>
          <a:lstStyle/>
          <a:p>
            <a:r>
              <a:rPr lang="en-US" sz="2400"/>
              <a:t>Before you send in your idea, make sure you’ve got all the pieces! Use this checklist to help you double-check your entry.</a:t>
            </a:r>
          </a:p>
          <a:p>
            <a:br>
              <a:rPr lang="en-US" sz="2400"/>
            </a:br>
            <a:r>
              <a:rPr lang="en-US" sz="2400"/>
              <a:t>🔲 I chose someone I want to help.</a:t>
            </a:r>
            <a:br>
              <a:rPr lang="en-US" sz="2400"/>
            </a:br>
            <a:r>
              <a:rPr lang="en-US" sz="2400"/>
              <a:t>🔲 I described the problem they’re facing.</a:t>
            </a:r>
            <a:br>
              <a:rPr lang="en-US" sz="2400"/>
            </a:br>
            <a:r>
              <a:rPr lang="en-US" sz="2400"/>
              <a:t>🔲 I came up with a creative idea to solve it.</a:t>
            </a:r>
            <a:br>
              <a:rPr lang="en-US" sz="2400"/>
            </a:br>
            <a:r>
              <a:rPr lang="en-US" sz="2400"/>
              <a:t>🔲 I explained how my idea would work.</a:t>
            </a:r>
            <a:br>
              <a:rPr lang="en-US" sz="2400"/>
            </a:br>
            <a:r>
              <a:rPr lang="en-US" sz="2400"/>
              <a:t>🔲 I drew or wrote out my answers.</a:t>
            </a:r>
          </a:p>
          <a:p>
            <a:r>
              <a:rPr lang="en-US" sz="2400"/>
              <a:t>🔲 I came up with a name for my idea.</a:t>
            </a:r>
            <a:br>
              <a:rPr lang="en-US" sz="2400"/>
            </a:br>
            <a:r>
              <a:rPr lang="en-US" sz="2400"/>
              <a:t>🔲 I had fun sharing my imagination!</a:t>
            </a:r>
            <a:br>
              <a:rPr lang="en-US" sz="2400"/>
            </a:br>
            <a:r>
              <a:rPr lang="en-US" sz="2400"/>
              <a:t>🔲 My entry is ready to be submitted by </a:t>
            </a:r>
            <a:r>
              <a:rPr lang="en-US" sz="2400" b="1"/>
              <a:t>Friday, December 12, 2025!</a:t>
            </a:r>
            <a:endParaRPr lang="en-US" sz="2400"/>
          </a:p>
        </p:txBody>
      </p:sp>
    </p:spTree>
    <p:extLst>
      <p:ext uri="{BB962C8B-B14F-4D97-AF65-F5344CB8AC3E}">
        <p14:creationId xmlns:p14="http://schemas.microsoft.com/office/powerpoint/2010/main" val="2730113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3FAA0-6781-FC1D-BE06-53F4C86DDA49}"/>
              </a:ext>
            </a:extLst>
          </p:cNvPr>
          <p:cNvSpPr>
            <a:spLocks noGrp="1"/>
          </p:cNvSpPr>
          <p:nvPr>
            <p:ph type="title"/>
          </p:nvPr>
        </p:nvSpPr>
        <p:spPr>
          <a:xfrm>
            <a:off x="838200" y="788540"/>
            <a:ext cx="10515600" cy="1325563"/>
          </a:xfrm>
        </p:spPr>
        <p:txBody>
          <a:bodyPr>
            <a:normAutofit fontScale="90000"/>
          </a:bodyPr>
          <a:lstStyle/>
          <a:p>
            <a:r>
              <a:rPr lang="en-US" b="1" dirty="0">
                <a:solidFill>
                  <a:srgbClr val="4C12A1"/>
                </a:solidFill>
                <a:latin typeface="Arial" panose="020B0604020202020204" pitchFamily="34" charset="0"/>
                <a:cs typeface="Arial" panose="020B0604020202020204" pitchFamily="34" charset="0"/>
              </a:rPr>
              <a:t>See How It’s Done</a:t>
            </a:r>
            <a:br>
              <a:rPr lang="en-US" sz="4000" b="1" dirty="0">
                <a:solidFill>
                  <a:srgbClr val="4C12A1"/>
                </a:solidFill>
                <a:latin typeface="Arial" panose="020B0604020202020204" pitchFamily="34" charset="0"/>
                <a:cs typeface="Arial" panose="020B0604020202020204" pitchFamily="34" charset="0"/>
              </a:rPr>
            </a:br>
            <a:br>
              <a:rPr lang="en-US" sz="4000" b="1" dirty="0">
                <a:solidFill>
                  <a:srgbClr val="4C12A1"/>
                </a:solidFill>
                <a:latin typeface="Arial" panose="020B0604020202020204" pitchFamily="34" charset="0"/>
                <a:cs typeface="Arial" panose="020B0604020202020204" pitchFamily="34" charset="0"/>
              </a:rPr>
            </a:br>
            <a:r>
              <a:rPr lang="en-US" sz="2800" i="1" dirty="0">
                <a:solidFill>
                  <a:srgbClr val="FF5C39"/>
                </a:solidFill>
                <a:latin typeface="Arial" panose="020B0604020202020204" pitchFamily="34" charset="0"/>
                <a:cs typeface="Arial" panose="020B0604020202020204" pitchFamily="34" charset="0"/>
              </a:rPr>
              <a:t>A Sample Entry</a:t>
            </a:r>
            <a:endParaRPr lang="en-US" sz="2800" dirty="0"/>
          </a:p>
        </p:txBody>
      </p:sp>
      <p:sp>
        <p:nvSpPr>
          <p:cNvPr id="3" name="Content Placeholder 2">
            <a:extLst>
              <a:ext uri="{FF2B5EF4-FFF2-40B4-BE49-F238E27FC236}">
                <a16:creationId xmlns:a16="http://schemas.microsoft.com/office/drawing/2014/main" id="{6402EE00-6448-36BF-FC66-4F26737CF930}"/>
              </a:ext>
            </a:extLst>
          </p:cNvPr>
          <p:cNvSpPr>
            <a:spLocks noGrp="1"/>
          </p:cNvSpPr>
          <p:nvPr>
            <p:ph idx="1"/>
          </p:nvPr>
        </p:nvSpPr>
        <p:spPr>
          <a:xfrm>
            <a:off x="838200" y="2274582"/>
            <a:ext cx="10515600" cy="3178767"/>
          </a:xfrm>
        </p:spPr>
        <p:txBody>
          <a:bodyPr>
            <a:normAutofit/>
          </a:bodyPr>
          <a:lstStyle/>
          <a:p>
            <a:pPr marL="0" indent="0">
              <a:lnSpc>
                <a:spcPct val="150000"/>
              </a:lnSpc>
              <a:buNone/>
            </a:pPr>
            <a:r>
              <a:rPr lang="en-US" sz="1800" dirty="0">
                <a:latin typeface="Arial" panose="020B0604020202020204" pitchFamily="34" charset="0"/>
                <a:cs typeface="Arial" panose="020B0604020202020204" pitchFamily="34" charset="0"/>
              </a:rPr>
              <a:t>Before you start your own big idea, look at how one student filled out the form!</a:t>
            </a:r>
          </a:p>
          <a:p>
            <a:pPr marL="0" indent="0">
              <a:lnSpc>
                <a:spcPct val="150000"/>
              </a:lnSpc>
              <a:buNone/>
            </a:pPr>
            <a:r>
              <a:rPr lang="en-US" sz="1800" dirty="0">
                <a:latin typeface="Arial" panose="020B0604020202020204" pitchFamily="34" charset="0"/>
                <a:cs typeface="Arial" panose="020B0604020202020204" pitchFamily="34" charset="0"/>
              </a:rPr>
              <a:t>This sample entry walks through each question step-by-step. You'll see:</a:t>
            </a:r>
          </a:p>
          <a:p>
            <a:pPr>
              <a:lnSpc>
                <a:spcPct val="150000"/>
              </a:lnSpc>
            </a:pPr>
            <a:r>
              <a:rPr lang="en-US" sz="1800" dirty="0">
                <a:latin typeface="Arial" panose="020B0604020202020204" pitchFamily="34" charset="0"/>
                <a:cs typeface="Arial" panose="020B0604020202020204" pitchFamily="34" charset="0"/>
              </a:rPr>
              <a:t>A specific person the student wanted to help</a:t>
            </a:r>
          </a:p>
          <a:p>
            <a:pPr>
              <a:lnSpc>
                <a:spcPct val="150000"/>
              </a:lnSpc>
            </a:pPr>
            <a:r>
              <a:rPr lang="en-US" sz="1800" dirty="0">
                <a:latin typeface="Arial" panose="020B0604020202020204" pitchFamily="34" charset="0"/>
                <a:cs typeface="Arial" panose="020B0604020202020204" pitchFamily="34" charset="0"/>
              </a:rPr>
              <a:t>A clear explanation of the problem</a:t>
            </a:r>
          </a:p>
          <a:p>
            <a:pPr>
              <a:lnSpc>
                <a:spcPct val="150000"/>
              </a:lnSpc>
            </a:pPr>
            <a:r>
              <a:rPr lang="en-US" sz="1800" dirty="0">
                <a:latin typeface="Arial" panose="020B0604020202020204" pitchFamily="34" charset="0"/>
                <a:cs typeface="Arial" panose="020B0604020202020204" pitchFamily="34" charset="0"/>
              </a:rPr>
              <a:t>A fun, creative idea to solve it</a:t>
            </a:r>
          </a:p>
          <a:p>
            <a:pPr>
              <a:lnSpc>
                <a:spcPct val="150000"/>
              </a:lnSpc>
            </a:pPr>
            <a:r>
              <a:rPr lang="en-US" sz="1800" dirty="0">
                <a:latin typeface="Arial" panose="020B0604020202020204" pitchFamily="34" charset="0"/>
                <a:cs typeface="Arial" panose="020B0604020202020204" pitchFamily="34" charset="0"/>
              </a:rPr>
              <a:t>How the idea would work in real life</a:t>
            </a:r>
          </a:p>
        </p:txBody>
      </p:sp>
      <p:sp>
        <p:nvSpPr>
          <p:cNvPr id="7" name="TextBox 6">
            <a:extLst>
              <a:ext uri="{FF2B5EF4-FFF2-40B4-BE49-F238E27FC236}">
                <a16:creationId xmlns:a16="http://schemas.microsoft.com/office/drawing/2014/main" id="{866ABAC9-F9E7-F6C9-1E52-D5A1463707D3}"/>
              </a:ext>
            </a:extLst>
          </p:cNvPr>
          <p:cNvSpPr txBox="1"/>
          <p:nvPr/>
        </p:nvSpPr>
        <p:spPr>
          <a:xfrm>
            <a:off x="838200" y="5774306"/>
            <a:ext cx="10388906" cy="400110"/>
          </a:xfrm>
          <a:prstGeom prst="rect">
            <a:avLst/>
          </a:prstGeom>
          <a:noFill/>
        </p:spPr>
        <p:txBody>
          <a:bodyPr wrap="square">
            <a:spAutoFit/>
          </a:bodyPr>
          <a:lstStyle/>
          <a:p>
            <a:r>
              <a:rPr lang="en-US" sz="2000" dirty="0">
                <a:solidFill>
                  <a:srgbClr val="4C12A1"/>
                </a:solidFill>
              </a:rPr>
              <a:t>💡 </a:t>
            </a:r>
            <a:r>
              <a:rPr lang="en-US" sz="2000" i="1" dirty="0">
                <a:solidFill>
                  <a:srgbClr val="4C12A1"/>
                </a:solidFill>
              </a:rPr>
              <a:t>Remember: This is just one example. Your idea can and WILL look totally different!</a:t>
            </a:r>
            <a:r>
              <a:rPr lang="en-US" sz="2000" dirty="0">
                <a:solidFill>
                  <a:srgbClr val="4C12A1"/>
                </a:solidFill>
              </a:rPr>
              <a:t> </a:t>
            </a:r>
          </a:p>
        </p:txBody>
      </p:sp>
    </p:spTree>
    <p:extLst>
      <p:ext uri="{BB962C8B-B14F-4D97-AF65-F5344CB8AC3E}">
        <p14:creationId xmlns:p14="http://schemas.microsoft.com/office/powerpoint/2010/main" val="4277008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4C5A7F-1092-5956-D4B9-0BA8494F55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C73A05-8B89-20CF-23C3-17385939D17E}"/>
              </a:ext>
            </a:extLst>
          </p:cNvPr>
          <p:cNvSpPr>
            <a:spLocks noGrp="1"/>
          </p:cNvSpPr>
          <p:nvPr>
            <p:ph type="ctrTitle"/>
          </p:nvPr>
        </p:nvSpPr>
        <p:spPr>
          <a:xfrm>
            <a:off x="510448" y="288562"/>
            <a:ext cx="9144000" cy="827282"/>
          </a:xfrm>
        </p:spPr>
        <p:txBody>
          <a:bodyPr>
            <a:normAutofit/>
          </a:bodyPr>
          <a:lstStyle/>
          <a:p>
            <a:pPr algn="l"/>
            <a:r>
              <a:rPr lang="en-US" sz="4400" b="1">
                <a:solidFill>
                  <a:srgbClr val="4C12A1"/>
                </a:solidFill>
                <a:latin typeface="Arial" panose="020B0604020202020204" pitchFamily="34" charset="0"/>
                <a:cs typeface="Arial" panose="020B0604020202020204" pitchFamily="34" charset="0"/>
              </a:rPr>
              <a:t>Who are you trying to help?</a:t>
            </a:r>
            <a:endParaRPr lang="en-US" i="1">
              <a:solidFill>
                <a:srgbClr val="FF5C39"/>
              </a:solidFill>
              <a:latin typeface="Arial" panose="020B0604020202020204" pitchFamily="34" charset="0"/>
              <a:cs typeface="Arial" panose="020B0604020202020204" pitchFamily="34" charset="0"/>
            </a:endParaRPr>
          </a:p>
        </p:txBody>
      </p:sp>
      <p:sp>
        <p:nvSpPr>
          <p:cNvPr id="6" name="Subtitle 5">
            <a:extLst>
              <a:ext uri="{FF2B5EF4-FFF2-40B4-BE49-F238E27FC236}">
                <a16:creationId xmlns:a16="http://schemas.microsoft.com/office/drawing/2014/main" id="{9A5CF605-8119-FBD0-198A-A73F498EFBC9}"/>
              </a:ext>
            </a:extLst>
          </p:cNvPr>
          <p:cNvSpPr>
            <a:spLocks noGrp="1"/>
          </p:cNvSpPr>
          <p:nvPr>
            <p:ph type="subTitle" idx="1"/>
          </p:nvPr>
        </p:nvSpPr>
        <p:spPr>
          <a:xfrm>
            <a:off x="7469436" y="1585951"/>
            <a:ext cx="4168047" cy="2314020"/>
          </a:xfrm>
        </p:spPr>
        <p:txBody>
          <a:bodyPr>
            <a:normAutofit fontScale="92500" lnSpcReduction="10000"/>
          </a:bodyPr>
          <a:lstStyle/>
          <a:p>
            <a:pPr algn="l"/>
            <a:r>
              <a:rPr lang="en-US"/>
              <a:t>Is it your classmates, your teacher, your family, your friends, or maybe even people you don’t know yet? </a:t>
            </a:r>
          </a:p>
          <a:p>
            <a:pPr algn="l"/>
            <a:endParaRPr lang="en-US"/>
          </a:p>
          <a:p>
            <a:pPr algn="l"/>
            <a:r>
              <a:rPr lang="en-US"/>
              <a:t>Think about someone who could use a little help or a big change!</a:t>
            </a:r>
          </a:p>
        </p:txBody>
      </p:sp>
      <p:sp>
        <p:nvSpPr>
          <p:cNvPr id="16" name="TextBox 15">
            <a:extLst>
              <a:ext uri="{FF2B5EF4-FFF2-40B4-BE49-F238E27FC236}">
                <a16:creationId xmlns:a16="http://schemas.microsoft.com/office/drawing/2014/main" id="{54316BE9-FEB6-AC27-8258-78B9BBC9FD68}"/>
              </a:ext>
            </a:extLst>
          </p:cNvPr>
          <p:cNvSpPr txBox="1"/>
          <p:nvPr/>
        </p:nvSpPr>
        <p:spPr>
          <a:xfrm>
            <a:off x="3199448" y="6561010"/>
            <a:ext cx="8992552" cy="276999"/>
          </a:xfrm>
          <a:prstGeom prst="rect">
            <a:avLst/>
          </a:prstGeom>
          <a:noFill/>
        </p:spPr>
        <p:txBody>
          <a:bodyPr wrap="square">
            <a:spAutoFit/>
          </a:bodyPr>
          <a:lstStyle/>
          <a:p>
            <a:pPr algn="r"/>
            <a:r>
              <a:rPr lang="en-US" sz="1200" b="0" i="0">
                <a:solidFill>
                  <a:srgbClr val="000000"/>
                </a:solidFill>
                <a:effectLst/>
              </a:rPr>
              <a:t>Powered by NFTE </a:t>
            </a:r>
            <a:r>
              <a:rPr lang="en-US" sz="1200">
                <a:solidFill>
                  <a:srgbClr val="000000"/>
                </a:solidFill>
              </a:rPr>
              <a:t>| Official WSI Imagination League Entry Form</a:t>
            </a:r>
            <a:endParaRPr lang="en-US" sz="1200"/>
          </a:p>
        </p:txBody>
      </p:sp>
      <p:graphicFrame>
        <p:nvGraphicFramePr>
          <p:cNvPr id="14" name="Table 13">
            <a:extLst>
              <a:ext uri="{FF2B5EF4-FFF2-40B4-BE49-F238E27FC236}">
                <a16:creationId xmlns:a16="http://schemas.microsoft.com/office/drawing/2014/main" id="{4C1A6166-C42C-314E-72D8-D908840DB4CE}"/>
              </a:ext>
            </a:extLst>
          </p:cNvPr>
          <p:cNvGraphicFramePr>
            <a:graphicFrameLocks noGrp="1"/>
          </p:cNvGraphicFramePr>
          <p:nvPr>
            <p:extLst>
              <p:ext uri="{D42A27DB-BD31-4B8C-83A1-F6EECF244321}">
                <p14:modId xmlns:p14="http://schemas.microsoft.com/office/powerpoint/2010/main" val="570388503"/>
              </p:ext>
            </p:extLst>
          </p:nvPr>
        </p:nvGraphicFramePr>
        <p:xfrm>
          <a:off x="510448" y="1330912"/>
          <a:ext cx="6661533" cy="5153530"/>
        </p:xfrm>
        <a:graphic>
          <a:graphicData uri="http://schemas.openxmlformats.org/drawingml/2006/table">
            <a:tbl>
              <a:tblPr firstRow="1" bandRow="1">
                <a:tableStyleId>{5C22544A-7EE6-4342-B048-85BDC9FD1C3A}</a:tableStyleId>
              </a:tblPr>
              <a:tblGrid>
                <a:gridCol w="6661533">
                  <a:extLst>
                    <a:ext uri="{9D8B030D-6E8A-4147-A177-3AD203B41FA5}">
                      <a16:colId xmlns:a16="http://schemas.microsoft.com/office/drawing/2014/main" val="3121291124"/>
                    </a:ext>
                  </a:extLst>
                </a:gridCol>
              </a:tblGrid>
              <a:tr h="395704">
                <a:tc>
                  <a:txBody>
                    <a:bodyPr/>
                    <a:lstStyle/>
                    <a:p>
                      <a:pPr algn="ctr"/>
                      <a:r>
                        <a:rPr lang="en-US">
                          <a:solidFill>
                            <a:schemeClr val="tx1"/>
                          </a:solidFill>
                        </a:rPr>
                        <a:t>Draw or write your answers here: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617789440"/>
                  </a:ext>
                </a:extLst>
              </a:tr>
              <a:tr h="4757826">
                <a:tc>
                  <a:txBody>
                    <a:bodyPr/>
                    <a:lstStyle/>
                    <a:p>
                      <a:endParaRPr lang="en-US" sz="1800" b="0" i="0" kern="1200">
                        <a:solidFill>
                          <a:schemeClr val="dk1"/>
                        </a:solidFill>
                        <a:effectLst/>
                        <a:latin typeface="+mn-lt"/>
                        <a:ea typeface="+mn-ea"/>
                        <a:cs typeface="+mn-cs"/>
                      </a:endParaRPr>
                    </a:p>
                    <a:p>
                      <a:endParaRPr lang="en-US" sz="1800" b="0" i="0" kern="1200">
                        <a:solidFill>
                          <a:schemeClr val="dk1"/>
                        </a:solidFill>
                        <a:effectLst/>
                        <a:latin typeface="+mn-lt"/>
                        <a:ea typeface="+mn-ea"/>
                        <a:cs typeface="+mn-cs"/>
                      </a:endParaRPr>
                    </a:p>
                    <a:p>
                      <a:endParaRPr lang="en-US" sz="1800" b="0" i="0" kern="1200">
                        <a:solidFill>
                          <a:schemeClr val="dk1"/>
                        </a:solidFill>
                        <a:effectLst/>
                        <a:latin typeface="+mn-lt"/>
                        <a:ea typeface="+mn-ea"/>
                        <a:cs typeface="+mn-cs"/>
                      </a:endParaRPr>
                    </a:p>
                    <a:p>
                      <a:r>
                        <a:rPr lang="en-US" sz="1800" b="0" i="0" kern="1200">
                          <a:solidFill>
                            <a:schemeClr val="dk1"/>
                          </a:solidFill>
                          <a:effectLst/>
                          <a:latin typeface="+mn-lt"/>
                          <a:ea typeface="+mn-ea"/>
                          <a:cs typeface="+mn-cs"/>
                        </a:rPr>
                        <a:t>I want to help kids like me who live in rainy places and don’t have a lot of space at home to play.</a:t>
                      </a: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809726"/>
                  </a:ext>
                </a:extLst>
              </a:tr>
            </a:tbl>
          </a:graphicData>
        </a:graphic>
      </p:graphicFrame>
      <p:pic>
        <p:nvPicPr>
          <p:cNvPr id="12" name="Picture 11">
            <a:extLst>
              <a:ext uri="{FF2B5EF4-FFF2-40B4-BE49-F238E27FC236}">
                <a16:creationId xmlns:a16="http://schemas.microsoft.com/office/drawing/2014/main" id="{7B774E19-D0F9-27D2-707B-7A613E0561DC}"/>
              </a:ext>
            </a:extLst>
          </p:cNvPr>
          <p:cNvPicPr>
            <a:picLocks noChangeAspect="1"/>
          </p:cNvPicPr>
          <p:nvPr/>
        </p:nvPicPr>
        <p:blipFill>
          <a:blip r:embed="rId3"/>
          <a:stretch>
            <a:fillRect/>
          </a:stretch>
        </p:blipFill>
        <p:spPr>
          <a:xfrm>
            <a:off x="6548491" y="3776882"/>
            <a:ext cx="5619584" cy="2486757"/>
          </a:xfrm>
          <a:prstGeom prst="rect">
            <a:avLst/>
          </a:prstGeom>
        </p:spPr>
      </p:pic>
      <p:sp>
        <p:nvSpPr>
          <p:cNvPr id="13" name="TextBox 12">
            <a:extLst>
              <a:ext uri="{FF2B5EF4-FFF2-40B4-BE49-F238E27FC236}">
                <a16:creationId xmlns:a16="http://schemas.microsoft.com/office/drawing/2014/main" id="{3C0D83C0-5803-9F98-C08D-92808A307662}"/>
              </a:ext>
            </a:extLst>
          </p:cNvPr>
          <p:cNvSpPr txBox="1"/>
          <p:nvPr/>
        </p:nvSpPr>
        <p:spPr>
          <a:xfrm>
            <a:off x="7469436" y="4481640"/>
            <a:ext cx="4497774" cy="1200329"/>
          </a:xfrm>
          <a:prstGeom prst="rect">
            <a:avLst/>
          </a:prstGeom>
          <a:noFill/>
        </p:spPr>
        <p:txBody>
          <a:bodyPr wrap="square" rtlCol="0">
            <a:spAutoFit/>
          </a:bodyPr>
          <a:lstStyle/>
          <a:p>
            <a:r>
              <a:rPr lang="en-US"/>
              <a:t>DID YOU:</a:t>
            </a:r>
          </a:p>
          <a:p>
            <a:r>
              <a:rPr lang="en-US"/>
              <a:t>Pick a specific person or group (not just everyone)?</a:t>
            </a:r>
          </a:p>
          <a:p>
            <a:r>
              <a:rPr lang="en-US"/>
              <a:t>Imagine what they look like or do in real life?</a:t>
            </a:r>
          </a:p>
        </p:txBody>
      </p:sp>
      <p:pic>
        <p:nvPicPr>
          <p:cNvPr id="4" name="Picture 3">
            <a:extLst>
              <a:ext uri="{FF2B5EF4-FFF2-40B4-BE49-F238E27FC236}">
                <a16:creationId xmlns:a16="http://schemas.microsoft.com/office/drawing/2014/main" id="{D117A8DC-AD06-482C-2060-9287EAD452A7}"/>
              </a:ext>
            </a:extLst>
          </p:cNvPr>
          <p:cNvPicPr>
            <a:picLocks noChangeAspect="1"/>
          </p:cNvPicPr>
          <p:nvPr/>
        </p:nvPicPr>
        <p:blipFill>
          <a:blip r:embed="rId4"/>
          <a:stretch>
            <a:fillRect/>
          </a:stretch>
        </p:blipFill>
        <p:spPr>
          <a:xfrm>
            <a:off x="870020" y="3429000"/>
            <a:ext cx="1991003" cy="2810267"/>
          </a:xfrm>
          <a:prstGeom prst="rect">
            <a:avLst/>
          </a:prstGeom>
        </p:spPr>
      </p:pic>
      <p:sp>
        <p:nvSpPr>
          <p:cNvPr id="5" name="TextBox 4">
            <a:extLst>
              <a:ext uri="{FF2B5EF4-FFF2-40B4-BE49-F238E27FC236}">
                <a16:creationId xmlns:a16="http://schemas.microsoft.com/office/drawing/2014/main" id="{79FBF8C5-C064-DC6C-65C8-992B413914A5}"/>
              </a:ext>
            </a:extLst>
          </p:cNvPr>
          <p:cNvSpPr txBox="1"/>
          <p:nvPr/>
        </p:nvSpPr>
        <p:spPr>
          <a:xfrm>
            <a:off x="3263006" y="4509313"/>
            <a:ext cx="3136757" cy="1754326"/>
          </a:xfrm>
          <a:prstGeom prst="rect">
            <a:avLst/>
          </a:prstGeom>
          <a:noFill/>
        </p:spPr>
        <p:txBody>
          <a:bodyPr wrap="square" rtlCol="0">
            <a:spAutoFit/>
          </a:bodyPr>
          <a:lstStyle/>
          <a:p>
            <a:r>
              <a:rPr lang="en-US"/>
              <a:t>Mark </a:t>
            </a:r>
          </a:p>
          <a:p>
            <a:r>
              <a:rPr lang="en-US"/>
              <a:t>8 years old</a:t>
            </a:r>
          </a:p>
          <a:p>
            <a:r>
              <a:rPr lang="en-US"/>
              <a:t>Lives in New York City</a:t>
            </a:r>
          </a:p>
          <a:p>
            <a:r>
              <a:rPr lang="en-US"/>
              <a:t>Likes to play and run around</a:t>
            </a:r>
          </a:p>
          <a:p>
            <a:r>
              <a:rPr lang="en-US"/>
              <a:t>Has 2 brothers and 1 sister at home.</a:t>
            </a:r>
          </a:p>
        </p:txBody>
      </p:sp>
      <p:pic>
        <p:nvPicPr>
          <p:cNvPr id="8" name="Picture 7">
            <a:extLst>
              <a:ext uri="{FF2B5EF4-FFF2-40B4-BE49-F238E27FC236}">
                <a16:creationId xmlns:a16="http://schemas.microsoft.com/office/drawing/2014/main" id="{4132F23D-CC59-87C9-7A17-BF10E194EC56}"/>
              </a:ext>
            </a:extLst>
          </p:cNvPr>
          <p:cNvPicPr>
            <a:picLocks noChangeAspect="1"/>
          </p:cNvPicPr>
          <p:nvPr/>
        </p:nvPicPr>
        <p:blipFill>
          <a:blip r:embed="rId5"/>
          <a:stretch>
            <a:fillRect/>
          </a:stretch>
        </p:blipFill>
        <p:spPr>
          <a:xfrm>
            <a:off x="3258325" y="3903269"/>
            <a:ext cx="1524213" cy="523948"/>
          </a:xfrm>
          <a:prstGeom prst="rect">
            <a:avLst/>
          </a:prstGeom>
        </p:spPr>
      </p:pic>
    </p:spTree>
    <p:extLst>
      <p:ext uri="{BB962C8B-B14F-4D97-AF65-F5344CB8AC3E}">
        <p14:creationId xmlns:p14="http://schemas.microsoft.com/office/powerpoint/2010/main" val="3358472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006EC1-6E58-9CB9-AACD-CDC2D95747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AD4B79-5001-2201-C65C-2B9C30CF1F8C}"/>
              </a:ext>
            </a:extLst>
          </p:cNvPr>
          <p:cNvSpPr>
            <a:spLocks noGrp="1"/>
          </p:cNvSpPr>
          <p:nvPr>
            <p:ph type="ctrTitle"/>
          </p:nvPr>
        </p:nvSpPr>
        <p:spPr>
          <a:xfrm>
            <a:off x="510448" y="288562"/>
            <a:ext cx="9144000" cy="827282"/>
          </a:xfrm>
        </p:spPr>
        <p:txBody>
          <a:bodyPr>
            <a:normAutofit/>
          </a:bodyPr>
          <a:lstStyle/>
          <a:p>
            <a:pPr algn="l"/>
            <a:r>
              <a:rPr lang="en-US" sz="4400" b="1">
                <a:solidFill>
                  <a:srgbClr val="4C12A1"/>
                </a:solidFill>
                <a:latin typeface="Arial" panose="020B0604020202020204" pitchFamily="34" charset="0"/>
                <a:cs typeface="Arial" panose="020B0604020202020204" pitchFamily="34" charset="0"/>
              </a:rPr>
              <a:t>What problem are they having</a:t>
            </a:r>
            <a:endParaRPr lang="en-US" i="1">
              <a:solidFill>
                <a:srgbClr val="FF5C39"/>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254E2537-E286-8660-FDA4-2A7787A48117}"/>
              </a:ext>
            </a:extLst>
          </p:cNvPr>
          <p:cNvSpPr txBox="1"/>
          <p:nvPr/>
        </p:nvSpPr>
        <p:spPr>
          <a:xfrm>
            <a:off x="3199448" y="6561010"/>
            <a:ext cx="8992552" cy="276999"/>
          </a:xfrm>
          <a:prstGeom prst="rect">
            <a:avLst/>
          </a:prstGeom>
          <a:noFill/>
        </p:spPr>
        <p:txBody>
          <a:bodyPr wrap="square">
            <a:spAutoFit/>
          </a:bodyPr>
          <a:lstStyle/>
          <a:p>
            <a:pPr algn="r"/>
            <a:r>
              <a:rPr lang="en-US" sz="1200" b="0" i="0">
                <a:solidFill>
                  <a:srgbClr val="000000"/>
                </a:solidFill>
                <a:effectLst/>
              </a:rPr>
              <a:t>Powered by NFTE </a:t>
            </a:r>
            <a:r>
              <a:rPr lang="en-US" sz="1200">
                <a:solidFill>
                  <a:srgbClr val="000000"/>
                </a:solidFill>
              </a:rPr>
              <a:t>| Official WSI Imagination League Entry Form</a:t>
            </a:r>
            <a:endParaRPr lang="en-US" sz="1200"/>
          </a:p>
        </p:txBody>
      </p:sp>
      <p:graphicFrame>
        <p:nvGraphicFramePr>
          <p:cNvPr id="14" name="Table 13">
            <a:extLst>
              <a:ext uri="{FF2B5EF4-FFF2-40B4-BE49-F238E27FC236}">
                <a16:creationId xmlns:a16="http://schemas.microsoft.com/office/drawing/2014/main" id="{59F32313-637A-043A-7755-C9B21F92AD2C}"/>
              </a:ext>
            </a:extLst>
          </p:cNvPr>
          <p:cNvGraphicFramePr>
            <a:graphicFrameLocks noGrp="1"/>
          </p:cNvGraphicFramePr>
          <p:nvPr>
            <p:extLst>
              <p:ext uri="{D42A27DB-BD31-4B8C-83A1-F6EECF244321}">
                <p14:modId xmlns:p14="http://schemas.microsoft.com/office/powerpoint/2010/main" val="2147163485"/>
              </p:ext>
            </p:extLst>
          </p:nvPr>
        </p:nvGraphicFramePr>
        <p:xfrm>
          <a:off x="510448" y="1330912"/>
          <a:ext cx="6661533" cy="5153530"/>
        </p:xfrm>
        <a:graphic>
          <a:graphicData uri="http://schemas.openxmlformats.org/drawingml/2006/table">
            <a:tbl>
              <a:tblPr firstRow="1" bandRow="1">
                <a:tableStyleId>{5C22544A-7EE6-4342-B048-85BDC9FD1C3A}</a:tableStyleId>
              </a:tblPr>
              <a:tblGrid>
                <a:gridCol w="6661533">
                  <a:extLst>
                    <a:ext uri="{9D8B030D-6E8A-4147-A177-3AD203B41FA5}">
                      <a16:colId xmlns:a16="http://schemas.microsoft.com/office/drawing/2014/main" val="3121291124"/>
                    </a:ext>
                  </a:extLst>
                </a:gridCol>
              </a:tblGrid>
              <a:tr h="395704">
                <a:tc>
                  <a:txBody>
                    <a:bodyPr/>
                    <a:lstStyle/>
                    <a:p>
                      <a:pPr algn="ctr"/>
                      <a:r>
                        <a:rPr lang="en-US">
                          <a:solidFill>
                            <a:schemeClr val="tx1"/>
                          </a:solidFill>
                        </a:rPr>
                        <a:t>Draw or write your answers here: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617789440"/>
                  </a:ext>
                </a:extLst>
              </a:tr>
              <a:tr h="4757826">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809726"/>
                  </a:ext>
                </a:extLst>
              </a:tr>
            </a:tbl>
          </a:graphicData>
        </a:graphic>
      </p:graphicFrame>
      <p:pic>
        <p:nvPicPr>
          <p:cNvPr id="12" name="Picture 11">
            <a:extLst>
              <a:ext uri="{FF2B5EF4-FFF2-40B4-BE49-F238E27FC236}">
                <a16:creationId xmlns:a16="http://schemas.microsoft.com/office/drawing/2014/main" id="{4F18464F-DB5D-4E71-8654-C60C0C60F396}"/>
              </a:ext>
            </a:extLst>
          </p:cNvPr>
          <p:cNvPicPr>
            <a:picLocks noChangeAspect="1"/>
          </p:cNvPicPr>
          <p:nvPr/>
        </p:nvPicPr>
        <p:blipFill>
          <a:blip r:embed="rId3"/>
          <a:stretch>
            <a:fillRect/>
          </a:stretch>
        </p:blipFill>
        <p:spPr>
          <a:xfrm>
            <a:off x="6548491" y="3776882"/>
            <a:ext cx="5619584" cy="2486757"/>
          </a:xfrm>
          <a:prstGeom prst="rect">
            <a:avLst/>
          </a:prstGeom>
        </p:spPr>
      </p:pic>
      <p:sp>
        <p:nvSpPr>
          <p:cNvPr id="13" name="TextBox 12">
            <a:extLst>
              <a:ext uri="{FF2B5EF4-FFF2-40B4-BE49-F238E27FC236}">
                <a16:creationId xmlns:a16="http://schemas.microsoft.com/office/drawing/2014/main" id="{8A134E28-2FB8-1E28-92FF-47A642F1B8D5}"/>
              </a:ext>
            </a:extLst>
          </p:cNvPr>
          <p:cNvSpPr txBox="1"/>
          <p:nvPr/>
        </p:nvSpPr>
        <p:spPr>
          <a:xfrm>
            <a:off x="7469436" y="4481640"/>
            <a:ext cx="4497774" cy="1200329"/>
          </a:xfrm>
          <a:prstGeom prst="rect">
            <a:avLst/>
          </a:prstGeom>
          <a:noFill/>
        </p:spPr>
        <p:txBody>
          <a:bodyPr wrap="square" rtlCol="0">
            <a:spAutoFit/>
          </a:bodyPr>
          <a:lstStyle/>
          <a:p>
            <a:r>
              <a:rPr lang="en-US"/>
              <a:t>DID YOU:</a:t>
            </a:r>
          </a:p>
          <a:p>
            <a:r>
              <a:rPr lang="en-US"/>
              <a:t>Explain what makes things hard for the person?</a:t>
            </a:r>
          </a:p>
          <a:p>
            <a:r>
              <a:rPr lang="en-US"/>
              <a:t>Give 1 example of the problem?</a:t>
            </a:r>
          </a:p>
        </p:txBody>
      </p:sp>
      <p:sp>
        <p:nvSpPr>
          <p:cNvPr id="6" name="Subtitle 5">
            <a:extLst>
              <a:ext uri="{FF2B5EF4-FFF2-40B4-BE49-F238E27FC236}">
                <a16:creationId xmlns:a16="http://schemas.microsoft.com/office/drawing/2014/main" id="{4389F010-6FA5-B08D-D4ED-4390CF90AE8B}"/>
              </a:ext>
            </a:extLst>
          </p:cNvPr>
          <p:cNvSpPr>
            <a:spLocks noGrp="1"/>
          </p:cNvSpPr>
          <p:nvPr>
            <p:ph type="subTitle" idx="1"/>
          </p:nvPr>
        </p:nvSpPr>
        <p:spPr>
          <a:xfrm>
            <a:off x="7469436" y="1330912"/>
            <a:ext cx="4168047" cy="2853357"/>
          </a:xfrm>
        </p:spPr>
        <p:txBody>
          <a:bodyPr>
            <a:normAutofit/>
          </a:bodyPr>
          <a:lstStyle/>
          <a:p>
            <a:pPr algn="l"/>
            <a:r>
              <a:rPr lang="en-US"/>
              <a:t>Think about the person you are helping. </a:t>
            </a:r>
          </a:p>
          <a:p>
            <a:pPr algn="l"/>
            <a:r>
              <a:rPr lang="en-US"/>
              <a:t>What’s making things harder for them? </a:t>
            </a:r>
          </a:p>
          <a:p>
            <a:pPr algn="l"/>
            <a:r>
              <a:rPr lang="en-US"/>
              <a:t>Is something missing, unfair, confusing, or just not working right? </a:t>
            </a:r>
          </a:p>
        </p:txBody>
      </p:sp>
      <p:sp>
        <p:nvSpPr>
          <p:cNvPr id="4" name="TextBox 3">
            <a:extLst>
              <a:ext uri="{FF2B5EF4-FFF2-40B4-BE49-F238E27FC236}">
                <a16:creationId xmlns:a16="http://schemas.microsoft.com/office/drawing/2014/main" id="{F7292220-D0F8-F871-F2FF-72A2BE55862A}"/>
              </a:ext>
            </a:extLst>
          </p:cNvPr>
          <p:cNvSpPr txBox="1"/>
          <p:nvPr/>
        </p:nvSpPr>
        <p:spPr>
          <a:xfrm>
            <a:off x="3048918" y="3263613"/>
            <a:ext cx="6097836" cy="369332"/>
          </a:xfrm>
          <a:prstGeom prst="rect">
            <a:avLst/>
          </a:prstGeom>
          <a:noFill/>
        </p:spPr>
        <p:txBody>
          <a:bodyPr wrap="square">
            <a:spAutoFit/>
          </a:bodyPr>
          <a:lstStyle/>
          <a:p>
            <a:pPr>
              <a:buNone/>
            </a:pPr>
            <a:endParaRPr lang="en-US"/>
          </a:p>
        </p:txBody>
      </p:sp>
      <p:pic>
        <p:nvPicPr>
          <p:cNvPr id="7" name="Picture 6">
            <a:extLst>
              <a:ext uri="{FF2B5EF4-FFF2-40B4-BE49-F238E27FC236}">
                <a16:creationId xmlns:a16="http://schemas.microsoft.com/office/drawing/2014/main" id="{DFB61D6A-132E-9E17-D647-5E64FD327C09}"/>
              </a:ext>
            </a:extLst>
          </p:cNvPr>
          <p:cNvPicPr>
            <a:picLocks noChangeAspect="1"/>
          </p:cNvPicPr>
          <p:nvPr/>
        </p:nvPicPr>
        <p:blipFill>
          <a:blip r:embed="rId4"/>
          <a:stretch>
            <a:fillRect/>
          </a:stretch>
        </p:blipFill>
        <p:spPr>
          <a:xfrm>
            <a:off x="1736883" y="1919426"/>
            <a:ext cx="4610743" cy="4563112"/>
          </a:xfrm>
          <a:prstGeom prst="rect">
            <a:avLst/>
          </a:prstGeom>
        </p:spPr>
      </p:pic>
      <p:sp>
        <p:nvSpPr>
          <p:cNvPr id="10" name="TextBox 9">
            <a:extLst>
              <a:ext uri="{FF2B5EF4-FFF2-40B4-BE49-F238E27FC236}">
                <a16:creationId xmlns:a16="http://schemas.microsoft.com/office/drawing/2014/main" id="{C6407FF4-5A5C-3D46-5282-C37AD172A351}"/>
              </a:ext>
            </a:extLst>
          </p:cNvPr>
          <p:cNvSpPr txBox="1"/>
          <p:nvPr/>
        </p:nvSpPr>
        <p:spPr>
          <a:xfrm>
            <a:off x="819805" y="4786311"/>
            <a:ext cx="2379643" cy="1477328"/>
          </a:xfrm>
          <a:prstGeom prst="rect">
            <a:avLst/>
          </a:prstGeom>
          <a:noFill/>
        </p:spPr>
        <p:txBody>
          <a:bodyPr wrap="square" rtlCol="0">
            <a:spAutoFit/>
          </a:bodyPr>
          <a:lstStyle/>
          <a:p>
            <a:r>
              <a:rPr lang="en-US"/>
              <a:t>When the it rains or is it too hot outside, we have no room inside to play.</a:t>
            </a:r>
          </a:p>
          <a:p>
            <a:endParaRPr lang="en-US"/>
          </a:p>
        </p:txBody>
      </p:sp>
    </p:spTree>
    <p:extLst>
      <p:ext uri="{BB962C8B-B14F-4D97-AF65-F5344CB8AC3E}">
        <p14:creationId xmlns:p14="http://schemas.microsoft.com/office/powerpoint/2010/main" val="2351603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3ED859-F4CF-837B-96BC-99B22CC2E4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444DEA-1359-9A83-7A77-26A17D1B16A1}"/>
              </a:ext>
            </a:extLst>
          </p:cNvPr>
          <p:cNvSpPr>
            <a:spLocks noGrp="1"/>
          </p:cNvSpPr>
          <p:nvPr>
            <p:ph type="ctrTitle"/>
          </p:nvPr>
        </p:nvSpPr>
        <p:spPr>
          <a:xfrm>
            <a:off x="510448" y="288562"/>
            <a:ext cx="9144000" cy="827282"/>
          </a:xfrm>
        </p:spPr>
        <p:txBody>
          <a:bodyPr>
            <a:normAutofit/>
          </a:bodyPr>
          <a:lstStyle/>
          <a:p>
            <a:pPr algn="l"/>
            <a:r>
              <a:rPr lang="en-US" sz="4400" b="1">
                <a:solidFill>
                  <a:srgbClr val="4C12A1"/>
                </a:solidFill>
                <a:latin typeface="Arial" panose="020B0604020202020204" pitchFamily="34" charset="0"/>
                <a:cs typeface="Arial" panose="020B0604020202020204" pitchFamily="34" charset="0"/>
              </a:rPr>
              <a:t>What is your idea?</a:t>
            </a:r>
            <a:endParaRPr lang="en-US" i="1">
              <a:solidFill>
                <a:srgbClr val="FF5C39"/>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71214D85-3260-F4A6-DEE8-903B5203C823}"/>
              </a:ext>
            </a:extLst>
          </p:cNvPr>
          <p:cNvSpPr txBox="1"/>
          <p:nvPr/>
        </p:nvSpPr>
        <p:spPr>
          <a:xfrm>
            <a:off x="3199448" y="6561010"/>
            <a:ext cx="8992552" cy="276999"/>
          </a:xfrm>
          <a:prstGeom prst="rect">
            <a:avLst/>
          </a:prstGeom>
          <a:noFill/>
        </p:spPr>
        <p:txBody>
          <a:bodyPr wrap="square">
            <a:spAutoFit/>
          </a:bodyPr>
          <a:lstStyle/>
          <a:p>
            <a:pPr algn="r"/>
            <a:r>
              <a:rPr lang="en-US" sz="1200" b="0" i="0">
                <a:solidFill>
                  <a:srgbClr val="000000"/>
                </a:solidFill>
                <a:effectLst/>
              </a:rPr>
              <a:t>Powered by NFTE </a:t>
            </a:r>
            <a:r>
              <a:rPr lang="en-US" sz="1200">
                <a:solidFill>
                  <a:srgbClr val="000000"/>
                </a:solidFill>
              </a:rPr>
              <a:t>| Official WSI Imagination League Entry Form</a:t>
            </a:r>
            <a:endParaRPr lang="en-US" sz="1200"/>
          </a:p>
        </p:txBody>
      </p:sp>
      <p:graphicFrame>
        <p:nvGraphicFramePr>
          <p:cNvPr id="14" name="Table 13">
            <a:extLst>
              <a:ext uri="{FF2B5EF4-FFF2-40B4-BE49-F238E27FC236}">
                <a16:creationId xmlns:a16="http://schemas.microsoft.com/office/drawing/2014/main" id="{73672EF2-79DD-6BDC-39D7-C851F25452F9}"/>
              </a:ext>
            </a:extLst>
          </p:cNvPr>
          <p:cNvGraphicFramePr>
            <a:graphicFrameLocks noGrp="1"/>
          </p:cNvGraphicFramePr>
          <p:nvPr>
            <p:extLst>
              <p:ext uri="{D42A27DB-BD31-4B8C-83A1-F6EECF244321}">
                <p14:modId xmlns:p14="http://schemas.microsoft.com/office/powerpoint/2010/main" val="2440299603"/>
              </p:ext>
            </p:extLst>
          </p:nvPr>
        </p:nvGraphicFramePr>
        <p:xfrm>
          <a:off x="510448" y="1330912"/>
          <a:ext cx="6661533" cy="5153530"/>
        </p:xfrm>
        <a:graphic>
          <a:graphicData uri="http://schemas.openxmlformats.org/drawingml/2006/table">
            <a:tbl>
              <a:tblPr firstRow="1" bandRow="1">
                <a:tableStyleId>{5C22544A-7EE6-4342-B048-85BDC9FD1C3A}</a:tableStyleId>
              </a:tblPr>
              <a:tblGrid>
                <a:gridCol w="6661533">
                  <a:extLst>
                    <a:ext uri="{9D8B030D-6E8A-4147-A177-3AD203B41FA5}">
                      <a16:colId xmlns:a16="http://schemas.microsoft.com/office/drawing/2014/main" val="3121291124"/>
                    </a:ext>
                  </a:extLst>
                </a:gridCol>
              </a:tblGrid>
              <a:tr h="395704">
                <a:tc>
                  <a:txBody>
                    <a:bodyPr/>
                    <a:lstStyle/>
                    <a:p>
                      <a:pPr algn="ctr"/>
                      <a:r>
                        <a:rPr lang="en-US">
                          <a:solidFill>
                            <a:schemeClr val="tx1"/>
                          </a:solidFill>
                        </a:rPr>
                        <a:t>Draw or write your answers here: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617789440"/>
                  </a:ext>
                </a:extLst>
              </a:tr>
              <a:tr h="4757826">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809726"/>
                  </a:ext>
                </a:extLst>
              </a:tr>
            </a:tbl>
          </a:graphicData>
        </a:graphic>
      </p:graphicFrame>
      <p:pic>
        <p:nvPicPr>
          <p:cNvPr id="12" name="Picture 11">
            <a:extLst>
              <a:ext uri="{FF2B5EF4-FFF2-40B4-BE49-F238E27FC236}">
                <a16:creationId xmlns:a16="http://schemas.microsoft.com/office/drawing/2014/main" id="{C4FA8181-DE79-6904-C8C2-E0AFF05B3686}"/>
              </a:ext>
            </a:extLst>
          </p:cNvPr>
          <p:cNvPicPr>
            <a:picLocks noChangeAspect="1"/>
          </p:cNvPicPr>
          <p:nvPr/>
        </p:nvPicPr>
        <p:blipFill>
          <a:blip r:embed="rId3"/>
          <a:stretch>
            <a:fillRect/>
          </a:stretch>
        </p:blipFill>
        <p:spPr>
          <a:xfrm>
            <a:off x="6445621" y="3838425"/>
            <a:ext cx="5619584" cy="2486757"/>
          </a:xfrm>
          <a:prstGeom prst="rect">
            <a:avLst/>
          </a:prstGeom>
        </p:spPr>
      </p:pic>
      <p:sp>
        <p:nvSpPr>
          <p:cNvPr id="13" name="TextBox 12">
            <a:extLst>
              <a:ext uri="{FF2B5EF4-FFF2-40B4-BE49-F238E27FC236}">
                <a16:creationId xmlns:a16="http://schemas.microsoft.com/office/drawing/2014/main" id="{F1999EFF-EEE4-A229-32EF-90EBAD88E0ED}"/>
              </a:ext>
            </a:extLst>
          </p:cNvPr>
          <p:cNvSpPr txBox="1"/>
          <p:nvPr/>
        </p:nvSpPr>
        <p:spPr>
          <a:xfrm>
            <a:off x="7469436" y="4481640"/>
            <a:ext cx="4497774" cy="1200329"/>
          </a:xfrm>
          <a:prstGeom prst="rect">
            <a:avLst/>
          </a:prstGeom>
          <a:noFill/>
        </p:spPr>
        <p:txBody>
          <a:bodyPr wrap="square" rtlCol="0">
            <a:spAutoFit/>
          </a:bodyPr>
          <a:lstStyle/>
          <a:p>
            <a:r>
              <a:rPr lang="en-US"/>
              <a:t>DID YOU:</a:t>
            </a:r>
          </a:p>
          <a:p>
            <a:r>
              <a:rPr lang="en-US"/>
              <a:t>Think about how this helps someone feel better or do something easier?</a:t>
            </a:r>
          </a:p>
          <a:p>
            <a:r>
              <a:rPr lang="en-US"/>
              <a:t>Draw, write, or show what your idea is?</a:t>
            </a:r>
          </a:p>
        </p:txBody>
      </p:sp>
      <p:sp>
        <p:nvSpPr>
          <p:cNvPr id="6" name="Subtitle 5">
            <a:extLst>
              <a:ext uri="{FF2B5EF4-FFF2-40B4-BE49-F238E27FC236}">
                <a16:creationId xmlns:a16="http://schemas.microsoft.com/office/drawing/2014/main" id="{8B460C88-4EBC-3686-E00A-D29E49CF4FF0}"/>
              </a:ext>
            </a:extLst>
          </p:cNvPr>
          <p:cNvSpPr>
            <a:spLocks noGrp="1"/>
          </p:cNvSpPr>
          <p:nvPr>
            <p:ph type="subTitle" idx="1"/>
          </p:nvPr>
        </p:nvSpPr>
        <p:spPr>
          <a:xfrm>
            <a:off x="7469436" y="1330912"/>
            <a:ext cx="4168047" cy="2853357"/>
          </a:xfrm>
        </p:spPr>
        <p:txBody>
          <a:bodyPr>
            <a:normAutofit fontScale="92500" lnSpcReduction="10000"/>
          </a:bodyPr>
          <a:lstStyle/>
          <a:p>
            <a:pPr algn="l"/>
            <a:r>
              <a:rPr lang="en-US"/>
              <a:t>What awesome idea do you have to solve this problem?</a:t>
            </a:r>
          </a:p>
          <a:p>
            <a:pPr algn="l"/>
            <a:r>
              <a:rPr lang="en-US"/>
              <a:t>Your idea can be anything—something new you invent, a way to make something better, or even a fun activity or place</a:t>
            </a:r>
          </a:p>
          <a:p>
            <a:pPr algn="l"/>
            <a:r>
              <a:rPr lang="en-US"/>
              <a:t>Can you do something creative with your idea to help the person solve their problem? </a:t>
            </a:r>
          </a:p>
        </p:txBody>
      </p:sp>
      <p:pic>
        <p:nvPicPr>
          <p:cNvPr id="4" name="Picture 3">
            <a:extLst>
              <a:ext uri="{FF2B5EF4-FFF2-40B4-BE49-F238E27FC236}">
                <a16:creationId xmlns:a16="http://schemas.microsoft.com/office/drawing/2014/main" id="{F14F2C85-A580-4C9B-858B-3FE146B8F4AD}"/>
              </a:ext>
            </a:extLst>
          </p:cNvPr>
          <p:cNvPicPr>
            <a:picLocks noChangeAspect="1"/>
          </p:cNvPicPr>
          <p:nvPr/>
        </p:nvPicPr>
        <p:blipFill>
          <a:blip r:embed="rId4"/>
          <a:stretch>
            <a:fillRect/>
          </a:stretch>
        </p:blipFill>
        <p:spPr>
          <a:xfrm>
            <a:off x="859596" y="1801512"/>
            <a:ext cx="5586025" cy="4641584"/>
          </a:xfrm>
          <a:prstGeom prst="rect">
            <a:avLst/>
          </a:prstGeom>
        </p:spPr>
      </p:pic>
    </p:spTree>
    <p:extLst>
      <p:ext uri="{BB962C8B-B14F-4D97-AF65-F5344CB8AC3E}">
        <p14:creationId xmlns:p14="http://schemas.microsoft.com/office/powerpoint/2010/main" val="1123599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90D06F-4584-306E-3597-068FF7A33A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1BEC12-F30D-AA9C-1DFB-0932D0A6A3AE}"/>
              </a:ext>
            </a:extLst>
          </p:cNvPr>
          <p:cNvSpPr>
            <a:spLocks noGrp="1"/>
          </p:cNvSpPr>
          <p:nvPr>
            <p:ph type="ctrTitle"/>
          </p:nvPr>
        </p:nvSpPr>
        <p:spPr>
          <a:xfrm>
            <a:off x="510448" y="288562"/>
            <a:ext cx="9144000" cy="827282"/>
          </a:xfrm>
        </p:spPr>
        <p:txBody>
          <a:bodyPr>
            <a:normAutofit/>
          </a:bodyPr>
          <a:lstStyle/>
          <a:p>
            <a:pPr algn="l"/>
            <a:r>
              <a:rPr lang="en-US" sz="4400" b="1">
                <a:solidFill>
                  <a:srgbClr val="4C12A1"/>
                </a:solidFill>
                <a:latin typeface="Arial" panose="020B0604020202020204" pitchFamily="34" charset="0"/>
                <a:cs typeface="Arial" panose="020B0604020202020204" pitchFamily="34" charset="0"/>
              </a:rPr>
              <a:t>How Will Your Idea Work?</a:t>
            </a:r>
            <a:endParaRPr lang="en-US" i="1">
              <a:solidFill>
                <a:srgbClr val="FF5C39"/>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7C60C427-CA46-9A26-E7FD-7FA5013A223F}"/>
              </a:ext>
            </a:extLst>
          </p:cNvPr>
          <p:cNvSpPr txBox="1"/>
          <p:nvPr/>
        </p:nvSpPr>
        <p:spPr>
          <a:xfrm>
            <a:off x="3199448" y="6561010"/>
            <a:ext cx="8992552" cy="276999"/>
          </a:xfrm>
          <a:prstGeom prst="rect">
            <a:avLst/>
          </a:prstGeom>
          <a:noFill/>
        </p:spPr>
        <p:txBody>
          <a:bodyPr wrap="square">
            <a:spAutoFit/>
          </a:bodyPr>
          <a:lstStyle/>
          <a:p>
            <a:pPr algn="r"/>
            <a:r>
              <a:rPr lang="en-US" sz="1200" b="0" i="0">
                <a:solidFill>
                  <a:srgbClr val="000000"/>
                </a:solidFill>
                <a:effectLst/>
              </a:rPr>
              <a:t>Powered by NFTE </a:t>
            </a:r>
            <a:r>
              <a:rPr lang="en-US" sz="1200">
                <a:solidFill>
                  <a:srgbClr val="000000"/>
                </a:solidFill>
              </a:rPr>
              <a:t>| Official WSI Imagination League Entry Form</a:t>
            </a:r>
            <a:endParaRPr lang="en-US" sz="1200"/>
          </a:p>
        </p:txBody>
      </p:sp>
      <p:graphicFrame>
        <p:nvGraphicFramePr>
          <p:cNvPr id="14" name="Table 13">
            <a:extLst>
              <a:ext uri="{FF2B5EF4-FFF2-40B4-BE49-F238E27FC236}">
                <a16:creationId xmlns:a16="http://schemas.microsoft.com/office/drawing/2014/main" id="{7F575D49-1702-FE7E-2C3C-8316E07A9CCB}"/>
              </a:ext>
            </a:extLst>
          </p:cNvPr>
          <p:cNvGraphicFramePr>
            <a:graphicFrameLocks noGrp="1"/>
          </p:cNvGraphicFramePr>
          <p:nvPr/>
        </p:nvGraphicFramePr>
        <p:xfrm>
          <a:off x="510448" y="1330912"/>
          <a:ext cx="6661533" cy="5153530"/>
        </p:xfrm>
        <a:graphic>
          <a:graphicData uri="http://schemas.openxmlformats.org/drawingml/2006/table">
            <a:tbl>
              <a:tblPr firstRow="1" bandRow="1">
                <a:tableStyleId>{5C22544A-7EE6-4342-B048-85BDC9FD1C3A}</a:tableStyleId>
              </a:tblPr>
              <a:tblGrid>
                <a:gridCol w="6661533">
                  <a:extLst>
                    <a:ext uri="{9D8B030D-6E8A-4147-A177-3AD203B41FA5}">
                      <a16:colId xmlns:a16="http://schemas.microsoft.com/office/drawing/2014/main" val="3121291124"/>
                    </a:ext>
                  </a:extLst>
                </a:gridCol>
              </a:tblGrid>
              <a:tr h="395704">
                <a:tc>
                  <a:txBody>
                    <a:bodyPr/>
                    <a:lstStyle/>
                    <a:p>
                      <a:pPr algn="ctr"/>
                      <a:r>
                        <a:rPr lang="en-US">
                          <a:solidFill>
                            <a:schemeClr val="tx1"/>
                          </a:solidFill>
                        </a:rPr>
                        <a:t>Draw or write your answers here: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617789440"/>
                  </a:ext>
                </a:extLst>
              </a:tr>
              <a:tr h="4757826">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809726"/>
                  </a:ext>
                </a:extLst>
              </a:tr>
            </a:tbl>
          </a:graphicData>
        </a:graphic>
      </p:graphicFrame>
      <p:pic>
        <p:nvPicPr>
          <p:cNvPr id="12" name="Picture 11">
            <a:extLst>
              <a:ext uri="{FF2B5EF4-FFF2-40B4-BE49-F238E27FC236}">
                <a16:creationId xmlns:a16="http://schemas.microsoft.com/office/drawing/2014/main" id="{E446B5DC-EFFA-2FCA-DA4C-A63154F9297E}"/>
              </a:ext>
            </a:extLst>
          </p:cNvPr>
          <p:cNvPicPr>
            <a:picLocks noChangeAspect="1"/>
          </p:cNvPicPr>
          <p:nvPr/>
        </p:nvPicPr>
        <p:blipFill>
          <a:blip r:embed="rId3"/>
          <a:stretch>
            <a:fillRect/>
          </a:stretch>
        </p:blipFill>
        <p:spPr>
          <a:xfrm>
            <a:off x="6445621" y="3838425"/>
            <a:ext cx="5619584" cy="2486757"/>
          </a:xfrm>
          <a:prstGeom prst="rect">
            <a:avLst/>
          </a:prstGeom>
        </p:spPr>
      </p:pic>
      <p:sp>
        <p:nvSpPr>
          <p:cNvPr id="13" name="TextBox 12">
            <a:extLst>
              <a:ext uri="{FF2B5EF4-FFF2-40B4-BE49-F238E27FC236}">
                <a16:creationId xmlns:a16="http://schemas.microsoft.com/office/drawing/2014/main" id="{EBF14B44-E970-C5F5-CCBA-B570D98755CC}"/>
              </a:ext>
            </a:extLst>
          </p:cNvPr>
          <p:cNvSpPr txBox="1"/>
          <p:nvPr/>
        </p:nvSpPr>
        <p:spPr>
          <a:xfrm>
            <a:off x="7469436" y="4620138"/>
            <a:ext cx="4497774" cy="923330"/>
          </a:xfrm>
          <a:prstGeom prst="rect">
            <a:avLst/>
          </a:prstGeom>
          <a:noFill/>
        </p:spPr>
        <p:txBody>
          <a:bodyPr wrap="square" rtlCol="0">
            <a:spAutoFit/>
          </a:bodyPr>
          <a:lstStyle/>
          <a:p>
            <a:r>
              <a:rPr lang="en-US"/>
              <a:t>DID YOU:</a:t>
            </a:r>
          </a:p>
          <a:p>
            <a:r>
              <a:rPr lang="en-US"/>
              <a:t>Explain what happens when someone uses or idea?</a:t>
            </a:r>
          </a:p>
        </p:txBody>
      </p:sp>
      <p:sp>
        <p:nvSpPr>
          <p:cNvPr id="6" name="Subtitle 5">
            <a:extLst>
              <a:ext uri="{FF2B5EF4-FFF2-40B4-BE49-F238E27FC236}">
                <a16:creationId xmlns:a16="http://schemas.microsoft.com/office/drawing/2014/main" id="{7778164B-4FDE-4B84-0271-6AA45E3EFC44}"/>
              </a:ext>
            </a:extLst>
          </p:cNvPr>
          <p:cNvSpPr>
            <a:spLocks noGrp="1"/>
          </p:cNvSpPr>
          <p:nvPr>
            <p:ph type="subTitle" idx="1"/>
          </p:nvPr>
        </p:nvSpPr>
        <p:spPr>
          <a:xfrm>
            <a:off x="7469436" y="1330912"/>
            <a:ext cx="4168047" cy="2853357"/>
          </a:xfrm>
        </p:spPr>
        <p:txBody>
          <a:bodyPr>
            <a:normAutofit fontScale="92500" lnSpcReduction="10000"/>
          </a:bodyPr>
          <a:lstStyle/>
          <a:p>
            <a:pPr algn="l"/>
            <a:r>
              <a:rPr lang="en-US"/>
              <a:t>Tell us how people would use your idea and what it does.</a:t>
            </a:r>
          </a:p>
          <a:p>
            <a:pPr algn="l"/>
            <a:r>
              <a:rPr lang="en-US"/>
              <a:t>What steps can you take to make your solution work? </a:t>
            </a:r>
          </a:p>
          <a:p>
            <a:pPr algn="l"/>
            <a:r>
              <a:rPr lang="en-US"/>
              <a:t>What are the first few things you need to start your idea? </a:t>
            </a:r>
          </a:p>
          <a:p>
            <a:pPr algn="l"/>
            <a:r>
              <a:rPr lang="en-US"/>
              <a:t>How will you know if your solution is working? </a:t>
            </a:r>
          </a:p>
        </p:txBody>
      </p:sp>
      <p:pic>
        <p:nvPicPr>
          <p:cNvPr id="4" name="Picture 3">
            <a:extLst>
              <a:ext uri="{FF2B5EF4-FFF2-40B4-BE49-F238E27FC236}">
                <a16:creationId xmlns:a16="http://schemas.microsoft.com/office/drawing/2014/main" id="{214AF047-2975-EF93-966E-3FC8E51C30D1}"/>
              </a:ext>
            </a:extLst>
          </p:cNvPr>
          <p:cNvPicPr>
            <a:picLocks noChangeAspect="1"/>
          </p:cNvPicPr>
          <p:nvPr/>
        </p:nvPicPr>
        <p:blipFill>
          <a:blip r:embed="rId4"/>
          <a:stretch>
            <a:fillRect/>
          </a:stretch>
        </p:blipFill>
        <p:spPr>
          <a:xfrm>
            <a:off x="1552397" y="1968962"/>
            <a:ext cx="4601217" cy="4356220"/>
          </a:xfrm>
          <a:prstGeom prst="rect">
            <a:avLst/>
          </a:prstGeom>
        </p:spPr>
      </p:pic>
      <p:sp>
        <p:nvSpPr>
          <p:cNvPr id="5" name="TextBox 4">
            <a:extLst>
              <a:ext uri="{FF2B5EF4-FFF2-40B4-BE49-F238E27FC236}">
                <a16:creationId xmlns:a16="http://schemas.microsoft.com/office/drawing/2014/main" id="{FBFCDD17-2355-449C-5067-AFF304E3D231}"/>
              </a:ext>
            </a:extLst>
          </p:cNvPr>
          <p:cNvSpPr txBox="1"/>
          <p:nvPr/>
        </p:nvSpPr>
        <p:spPr>
          <a:xfrm>
            <a:off x="3977089" y="2423711"/>
            <a:ext cx="2416366" cy="1200329"/>
          </a:xfrm>
          <a:prstGeom prst="rect">
            <a:avLst/>
          </a:prstGeom>
          <a:solidFill>
            <a:schemeClr val="bg1"/>
          </a:solidFill>
        </p:spPr>
        <p:txBody>
          <a:bodyPr wrap="square" rtlCol="0">
            <a:spAutoFit/>
          </a:bodyPr>
          <a:lstStyle/>
          <a:p>
            <a:r>
              <a:rPr lang="en-US"/>
              <a:t>A play place that fits in the closet!</a:t>
            </a:r>
          </a:p>
          <a:p>
            <a:r>
              <a:rPr lang="en-US"/>
              <a:t>Gets bigger by filling up with air.</a:t>
            </a:r>
          </a:p>
        </p:txBody>
      </p:sp>
      <p:sp>
        <p:nvSpPr>
          <p:cNvPr id="7" name="TextBox 6">
            <a:extLst>
              <a:ext uri="{FF2B5EF4-FFF2-40B4-BE49-F238E27FC236}">
                <a16:creationId xmlns:a16="http://schemas.microsoft.com/office/drawing/2014/main" id="{A602046C-0974-5FDD-8244-8B4BAC44F509}"/>
              </a:ext>
            </a:extLst>
          </p:cNvPr>
          <p:cNvSpPr txBox="1"/>
          <p:nvPr/>
        </p:nvSpPr>
        <p:spPr>
          <a:xfrm>
            <a:off x="598583" y="4570856"/>
            <a:ext cx="2829499" cy="1754326"/>
          </a:xfrm>
          <a:prstGeom prst="rect">
            <a:avLst/>
          </a:prstGeom>
          <a:solidFill>
            <a:schemeClr val="bg1"/>
          </a:solidFill>
        </p:spPr>
        <p:txBody>
          <a:bodyPr wrap="square" rtlCol="0">
            <a:spAutoFit/>
          </a:bodyPr>
          <a:lstStyle/>
          <a:p>
            <a:r>
              <a:rPr lang="en-US"/>
              <a:t>We will have space to play and move around indoors.</a:t>
            </a:r>
          </a:p>
          <a:p>
            <a:endParaRPr lang="en-US"/>
          </a:p>
          <a:p>
            <a:r>
              <a:rPr lang="en-US"/>
              <a:t>It is working if my little brother stops bouncing on the couch</a:t>
            </a:r>
          </a:p>
        </p:txBody>
      </p:sp>
    </p:spTree>
    <p:extLst>
      <p:ext uri="{BB962C8B-B14F-4D97-AF65-F5344CB8AC3E}">
        <p14:creationId xmlns:p14="http://schemas.microsoft.com/office/powerpoint/2010/main" val="2726450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D3EA3-CA8E-D2A6-B99A-6F5E1F2E2E69}"/>
              </a:ext>
            </a:extLst>
          </p:cNvPr>
          <p:cNvSpPr>
            <a:spLocks noGrp="1"/>
          </p:cNvSpPr>
          <p:nvPr>
            <p:ph type="title"/>
          </p:nvPr>
        </p:nvSpPr>
        <p:spPr>
          <a:xfrm>
            <a:off x="724382" y="226229"/>
            <a:ext cx="10515600" cy="1325563"/>
          </a:xfrm>
        </p:spPr>
        <p:txBody>
          <a:bodyPr>
            <a:normAutofit/>
          </a:bodyPr>
          <a:lstStyle/>
          <a:p>
            <a:r>
              <a:rPr lang="en-US" sz="4000" b="1">
                <a:solidFill>
                  <a:srgbClr val="4C12A1"/>
                </a:solidFill>
                <a:latin typeface="Arial" panose="020B0604020202020204" pitchFamily="34" charset="0"/>
                <a:cs typeface="Arial" panose="020B0604020202020204" pitchFamily="34" charset="0"/>
              </a:rPr>
              <a:t>Official WSI Imagination League </a:t>
            </a:r>
            <a:br>
              <a:rPr lang="en-US" sz="4000" b="1">
                <a:solidFill>
                  <a:srgbClr val="4C12A1"/>
                </a:solidFill>
                <a:latin typeface="Arial" panose="020B0604020202020204" pitchFamily="34" charset="0"/>
                <a:cs typeface="Arial" panose="020B0604020202020204" pitchFamily="34" charset="0"/>
              </a:rPr>
            </a:br>
            <a:r>
              <a:rPr lang="en-US" sz="4000" b="1">
                <a:solidFill>
                  <a:srgbClr val="4C12A1"/>
                </a:solidFill>
                <a:latin typeface="Arial" panose="020B0604020202020204" pitchFamily="34" charset="0"/>
                <a:cs typeface="Arial" panose="020B0604020202020204" pitchFamily="34" charset="0"/>
              </a:rPr>
              <a:t>Entry Form</a:t>
            </a:r>
          </a:p>
        </p:txBody>
      </p:sp>
      <p:sp>
        <p:nvSpPr>
          <p:cNvPr id="4" name="TextBox 3">
            <a:extLst>
              <a:ext uri="{FF2B5EF4-FFF2-40B4-BE49-F238E27FC236}">
                <a16:creationId xmlns:a16="http://schemas.microsoft.com/office/drawing/2014/main" id="{BCC801F6-AAEE-B994-4524-8C768802524B}"/>
              </a:ext>
            </a:extLst>
          </p:cNvPr>
          <p:cNvSpPr txBox="1"/>
          <p:nvPr/>
        </p:nvSpPr>
        <p:spPr>
          <a:xfrm>
            <a:off x="667473" y="1630383"/>
            <a:ext cx="10878204" cy="830997"/>
          </a:xfrm>
          <a:prstGeom prst="rect">
            <a:avLst/>
          </a:prstGeom>
          <a:noFill/>
        </p:spPr>
        <p:txBody>
          <a:bodyPr wrap="square" rtlCol="0">
            <a:spAutoFit/>
          </a:bodyPr>
          <a:lstStyle/>
          <a:p>
            <a:r>
              <a:rPr lang="en-US" sz="2400"/>
              <a:t>We are so excited you are here! You have big ideas, and we can’t wait to see how you will use them to help others and make the world a better place.</a:t>
            </a:r>
          </a:p>
        </p:txBody>
      </p:sp>
      <p:sp>
        <p:nvSpPr>
          <p:cNvPr id="6" name="TextBox 5">
            <a:extLst>
              <a:ext uri="{FF2B5EF4-FFF2-40B4-BE49-F238E27FC236}">
                <a16:creationId xmlns:a16="http://schemas.microsoft.com/office/drawing/2014/main" id="{89FD4E25-344C-8FF6-758F-F1F4E5540894}"/>
              </a:ext>
            </a:extLst>
          </p:cNvPr>
          <p:cNvSpPr txBox="1"/>
          <p:nvPr/>
        </p:nvSpPr>
        <p:spPr>
          <a:xfrm>
            <a:off x="667473" y="2539971"/>
            <a:ext cx="10572509" cy="1323439"/>
          </a:xfrm>
          <a:prstGeom prst="rect">
            <a:avLst/>
          </a:prstGeom>
          <a:noFill/>
        </p:spPr>
        <p:txBody>
          <a:bodyPr wrap="square">
            <a:spAutoFit/>
          </a:bodyPr>
          <a:lstStyle/>
          <a:p>
            <a:r>
              <a:rPr lang="en-US" sz="2000" b="1">
                <a:latin typeface="Arial" panose="020B0604020202020204" pitchFamily="34" charset="0"/>
                <a:cs typeface="Arial" panose="020B0604020202020204" pitchFamily="34" charset="0"/>
              </a:rPr>
              <a:t>Let’s Get Started!</a:t>
            </a:r>
          </a:p>
          <a:p>
            <a:pPr marL="342900" indent="-342900">
              <a:buFont typeface="Arial" panose="020B0604020202020204" pitchFamily="34" charset="0"/>
              <a:buChar char="•"/>
            </a:pPr>
            <a:r>
              <a:rPr lang="en-US" sz="2000">
                <a:latin typeface="Arial" panose="020B0604020202020204" pitchFamily="34" charset="0"/>
                <a:cs typeface="Arial" panose="020B0604020202020204" pitchFamily="34" charset="0"/>
              </a:rPr>
              <a:t>Feel free to draw pictures, write in pencil or pen, or type if preferred.</a:t>
            </a:r>
          </a:p>
          <a:p>
            <a:pPr marL="342900" indent="-342900">
              <a:buFont typeface="Arial" panose="020B0604020202020204" pitchFamily="34" charset="0"/>
              <a:buChar char="•"/>
            </a:pPr>
            <a:r>
              <a:rPr lang="en-US" sz="2000">
                <a:latin typeface="Arial" panose="020B0604020202020204" pitchFamily="34" charset="0"/>
                <a:cs typeface="Arial" panose="020B0604020202020204" pitchFamily="34" charset="0"/>
              </a:rPr>
              <a:t>There are four questions to answer.</a:t>
            </a:r>
          </a:p>
          <a:p>
            <a:pPr marL="342900" indent="-342900">
              <a:buFont typeface="Arial" panose="020B0604020202020204" pitchFamily="34" charset="0"/>
              <a:buChar char="•"/>
            </a:pPr>
            <a:r>
              <a:rPr lang="en-US" sz="2000">
                <a:latin typeface="Arial" panose="020B0604020202020204" pitchFamily="34" charset="0"/>
                <a:cs typeface="Arial" panose="020B0604020202020204" pitchFamily="34" charset="0"/>
              </a:rPr>
              <a:t>There’s no right or wrong idea, just share your thinking and creativity! </a:t>
            </a:r>
          </a:p>
        </p:txBody>
      </p:sp>
      <p:sp>
        <p:nvSpPr>
          <p:cNvPr id="14" name="TextBox 13">
            <a:extLst>
              <a:ext uri="{FF2B5EF4-FFF2-40B4-BE49-F238E27FC236}">
                <a16:creationId xmlns:a16="http://schemas.microsoft.com/office/drawing/2014/main" id="{B85F2E03-2264-C6C2-0178-A04B08A8B8D5}"/>
              </a:ext>
            </a:extLst>
          </p:cNvPr>
          <p:cNvSpPr txBox="1"/>
          <p:nvPr/>
        </p:nvSpPr>
        <p:spPr>
          <a:xfrm>
            <a:off x="724382" y="6043918"/>
            <a:ext cx="10878204" cy="587853"/>
          </a:xfrm>
          <a:prstGeom prst="rect">
            <a:avLst/>
          </a:prstGeom>
          <a:noFill/>
        </p:spPr>
        <p:txBody>
          <a:bodyPr wrap="square">
            <a:spAutoFit/>
          </a:bodyPr>
          <a:lstStyle/>
          <a:p>
            <a:pPr algn="ctr">
              <a:lnSpc>
                <a:spcPts val="1950"/>
              </a:lnSpc>
              <a:buNone/>
            </a:pPr>
            <a:endParaRPr lang="en-US" sz="1600" b="1" i="1">
              <a:solidFill>
                <a:srgbClr val="FF0000"/>
              </a:solidFill>
              <a:latin typeface="Arial" panose="020B0604020202020204" pitchFamily="34" charset="0"/>
              <a:cs typeface="Arial" panose="020B0604020202020204" pitchFamily="34" charset="0"/>
            </a:endParaRPr>
          </a:p>
          <a:p>
            <a:pPr algn="ctr">
              <a:lnSpc>
                <a:spcPts val="1950"/>
              </a:lnSpc>
              <a:buNone/>
            </a:pPr>
            <a:r>
              <a:rPr lang="en-US" sz="1600" b="1" i="1">
                <a:solidFill>
                  <a:srgbClr val="FF0000"/>
                </a:solidFill>
                <a:latin typeface="Arial" panose="020B0604020202020204" pitchFamily="34" charset="0"/>
                <a:cs typeface="Arial" panose="020B0604020202020204" pitchFamily="34" charset="0"/>
              </a:rPr>
              <a:t>Please remember to have a teacher or guardian submit </a:t>
            </a:r>
            <a:r>
              <a:rPr lang="en-US" sz="1600" b="1" i="1">
                <a:solidFill>
                  <a:srgbClr val="FF0000"/>
                </a:solidFill>
                <a:effectLst/>
                <a:latin typeface="Arial" panose="020B0604020202020204" pitchFamily="34" charset="0"/>
                <a:cs typeface="Arial" panose="020B0604020202020204" pitchFamily="34" charset="0"/>
              </a:rPr>
              <a:t>your entry by Friday, December 12, 2025!</a:t>
            </a:r>
          </a:p>
        </p:txBody>
      </p:sp>
      <p:sp>
        <p:nvSpPr>
          <p:cNvPr id="15" name="TextBox 14">
            <a:extLst>
              <a:ext uri="{FF2B5EF4-FFF2-40B4-BE49-F238E27FC236}">
                <a16:creationId xmlns:a16="http://schemas.microsoft.com/office/drawing/2014/main" id="{4E7CCDA5-287B-637B-C680-0B63D9686D54}"/>
              </a:ext>
            </a:extLst>
          </p:cNvPr>
          <p:cNvSpPr txBox="1"/>
          <p:nvPr/>
        </p:nvSpPr>
        <p:spPr>
          <a:xfrm>
            <a:off x="724382" y="4226391"/>
            <a:ext cx="7385857" cy="1323439"/>
          </a:xfrm>
          <a:prstGeom prst="rect">
            <a:avLst/>
          </a:prstGeom>
          <a:noFill/>
        </p:spPr>
        <p:txBody>
          <a:bodyPr wrap="square">
            <a:spAutoFit/>
          </a:bodyPr>
          <a:lstStyle/>
          <a:p>
            <a:r>
              <a:rPr lang="en-US" sz="2000" dirty="0">
                <a:latin typeface="Arial" panose="020B0604020202020204" pitchFamily="34" charset="0"/>
                <a:cs typeface="Arial" panose="020B0604020202020204" pitchFamily="34" charset="0"/>
              </a:rPr>
              <a:t>Innovation Name:</a:t>
            </a: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Team Member Names:</a:t>
            </a:r>
          </a:p>
        </p:txBody>
      </p:sp>
    </p:spTree>
    <p:extLst>
      <p:ext uri="{BB962C8B-B14F-4D97-AF65-F5344CB8AC3E}">
        <p14:creationId xmlns:p14="http://schemas.microsoft.com/office/powerpoint/2010/main" val="3413100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CAC87-7359-8D66-5829-F68D0A80CB36}"/>
            </a:ext>
          </a:extLst>
        </p:cNvPr>
        <p:cNvGrpSpPr/>
        <p:nvPr/>
      </p:nvGrpSpPr>
      <p:grpSpPr>
        <a:xfrm>
          <a:off x="0" y="0"/>
          <a:ext cx="0" cy="0"/>
          <a:chOff x="0" y="0"/>
          <a:chExt cx="0" cy="0"/>
        </a:xfrm>
      </p:grpSpPr>
      <p:sp>
        <p:nvSpPr>
          <p:cNvPr id="16" name="TextBox 15">
            <a:extLst>
              <a:ext uri="{FF2B5EF4-FFF2-40B4-BE49-F238E27FC236}">
                <a16:creationId xmlns:a16="http://schemas.microsoft.com/office/drawing/2014/main" id="{09B09F03-B96C-859D-5F27-4293212B5B8D}"/>
              </a:ext>
            </a:extLst>
          </p:cNvPr>
          <p:cNvSpPr txBox="1"/>
          <p:nvPr/>
        </p:nvSpPr>
        <p:spPr>
          <a:xfrm>
            <a:off x="3199448" y="6561010"/>
            <a:ext cx="8992552" cy="276999"/>
          </a:xfrm>
          <a:prstGeom prst="rect">
            <a:avLst/>
          </a:prstGeom>
          <a:noFill/>
        </p:spPr>
        <p:txBody>
          <a:bodyPr wrap="square">
            <a:spAutoFit/>
          </a:bodyPr>
          <a:lstStyle/>
          <a:p>
            <a:pPr algn="r"/>
            <a:r>
              <a:rPr lang="en-US" sz="1200" b="0" i="0">
                <a:solidFill>
                  <a:srgbClr val="000000"/>
                </a:solidFill>
                <a:effectLst/>
              </a:rPr>
              <a:t>Powered by NFTE </a:t>
            </a:r>
            <a:r>
              <a:rPr lang="en-US" sz="1200">
                <a:solidFill>
                  <a:srgbClr val="000000"/>
                </a:solidFill>
              </a:rPr>
              <a:t>| Official WSI Imagination League Entry Form</a:t>
            </a:r>
            <a:endParaRPr lang="en-US" sz="1200"/>
          </a:p>
        </p:txBody>
      </p:sp>
      <p:graphicFrame>
        <p:nvGraphicFramePr>
          <p:cNvPr id="5" name="Table 4">
            <a:extLst>
              <a:ext uri="{FF2B5EF4-FFF2-40B4-BE49-F238E27FC236}">
                <a16:creationId xmlns:a16="http://schemas.microsoft.com/office/drawing/2014/main" id="{DB6FB4FC-C0C8-10CB-9631-C7FB31BE21A9}"/>
              </a:ext>
            </a:extLst>
          </p:cNvPr>
          <p:cNvGraphicFramePr>
            <a:graphicFrameLocks noGrp="1"/>
          </p:cNvGraphicFramePr>
          <p:nvPr>
            <p:extLst>
              <p:ext uri="{D42A27DB-BD31-4B8C-83A1-F6EECF244321}">
                <p14:modId xmlns:p14="http://schemas.microsoft.com/office/powerpoint/2010/main" val="677945318"/>
              </p:ext>
            </p:extLst>
          </p:nvPr>
        </p:nvGraphicFramePr>
        <p:xfrm>
          <a:off x="363220" y="548216"/>
          <a:ext cx="11478260" cy="5886874"/>
        </p:xfrm>
        <a:graphic>
          <a:graphicData uri="http://schemas.openxmlformats.org/drawingml/2006/table">
            <a:tbl>
              <a:tblPr firstRow="1" bandRow="1">
                <a:tableStyleId>{5C22544A-7EE6-4342-B048-85BDC9FD1C3A}</a:tableStyleId>
              </a:tblPr>
              <a:tblGrid>
                <a:gridCol w="5739130">
                  <a:extLst>
                    <a:ext uri="{9D8B030D-6E8A-4147-A177-3AD203B41FA5}">
                      <a16:colId xmlns:a16="http://schemas.microsoft.com/office/drawing/2014/main" val="3451779656"/>
                    </a:ext>
                  </a:extLst>
                </a:gridCol>
                <a:gridCol w="5739130">
                  <a:extLst>
                    <a:ext uri="{9D8B030D-6E8A-4147-A177-3AD203B41FA5}">
                      <a16:colId xmlns:a16="http://schemas.microsoft.com/office/drawing/2014/main" val="2181415236"/>
                    </a:ext>
                  </a:extLst>
                </a:gridCol>
              </a:tblGrid>
              <a:tr h="464549">
                <a:tc>
                  <a:txBody>
                    <a:bodyPr/>
                    <a:lstStyle/>
                    <a:p>
                      <a:pPr algn="ctr"/>
                      <a:r>
                        <a:rPr lang="en-US" b="1">
                          <a:solidFill>
                            <a:schemeClr val="tx1"/>
                          </a:solidFill>
                        </a:rPr>
                        <a:t>Who are you trying to help?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b="1">
                          <a:solidFill>
                            <a:schemeClr val="tx1"/>
                          </a:solidFill>
                        </a:rPr>
                        <a:t>What problem are they having?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867631844"/>
                  </a:ext>
                </a:extLst>
              </a:tr>
              <a:tr h="5422325">
                <a:tc>
                  <a:txBody>
                    <a:bodyPr/>
                    <a:lstStyle/>
                    <a:p>
                      <a:pPr algn="ctr"/>
                      <a:endParaRPr 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41622338"/>
                  </a:ext>
                </a:extLst>
              </a:tr>
            </a:tbl>
          </a:graphicData>
        </a:graphic>
      </p:graphicFrame>
    </p:spTree>
    <p:extLst>
      <p:ext uri="{BB962C8B-B14F-4D97-AF65-F5344CB8AC3E}">
        <p14:creationId xmlns:p14="http://schemas.microsoft.com/office/powerpoint/2010/main" val="4055791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3D42A-72E4-60F5-459F-EB2560E31183}"/>
            </a:ext>
          </a:extLst>
        </p:cNvPr>
        <p:cNvGrpSpPr/>
        <p:nvPr/>
      </p:nvGrpSpPr>
      <p:grpSpPr>
        <a:xfrm>
          <a:off x="0" y="0"/>
          <a:ext cx="0" cy="0"/>
          <a:chOff x="0" y="0"/>
          <a:chExt cx="0" cy="0"/>
        </a:xfrm>
      </p:grpSpPr>
      <p:sp>
        <p:nvSpPr>
          <p:cNvPr id="16" name="TextBox 15">
            <a:extLst>
              <a:ext uri="{FF2B5EF4-FFF2-40B4-BE49-F238E27FC236}">
                <a16:creationId xmlns:a16="http://schemas.microsoft.com/office/drawing/2014/main" id="{7003FABD-ED59-A771-FFB2-EBC690EE9932}"/>
              </a:ext>
            </a:extLst>
          </p:cNvPr>
          <p:cNvSpPr txBox="1"/>
          <p:nvPr/>
        </p:nvSpPr>
        <p:spPr>
          <a:xfrm>
            <a:off x="3199448" y="6561010"/>
            <a:ext cx="8992552" cy="276999"/>
          </a:xfrm>
          <a:prstGeom prst="rect">
            <a:avLst/>
          </a:prstGeom>
          <a:noFill/>
        </p:spPr>
        <p:txBody>
          <a:bodyPr wrap="square">
            <a:spAutoFit/>
          </a:bodyPr>
          <a:lstStyle/>
          <a:p>
            <a:pPr algn="r"/>
            <a:r>
              <a:rPr lang="en-US" sz="1200" b="0" i="0">
                <a:solidFill>
                  <a:srgbClr val="000000"/>
                </a:solidFill>
                <a:effectLst/>
              </a:rPr>
              <a:t>Powered by NFTE </a:t>
            </a:r>
            <a:r>
              <a:rPr lang="en-US" sz="1200">
                <a:solidFill>
                  <a:srgbClr val="000000"/>
                </a:solidFill>
              </a:rPr>
              <a:t>| Official WSI Imagination League Entry Form</a:t>
            </a:r>
            <a:endParaRPr lang="en-US" sz="1200"/>
          </a:p>
        </p:txBody>
      </p:sp>
      <p:graphicFrame>
        <p:nvGraphicFramePr>
          <p:cNvPr id="5" name="Table 4">
            <a:extLst>
              <a:ext uri="{FF2B5EF4-FFF2-40B4-BE49-F238E27FC236}">
                <a16:creationId xmlns:a16="http://schemas.microsoft.com/office/drawing/2014/main" id="{B88B3CB4-4CDA-5D8E-FBF9-AEFDDC897374}"/>
              </a:ext>
            </a:extLst>
          </p:cNvPr>
          <p:cNvGraphicFramePr>
            <a:graphicFrameLocks noGrp="1"/>
          </p:cNvGraphicFramePr>
          <p:nvPr>
            <p:extLst>
              <p:ext uri="{D42A27DB-BD31-4B8C-83A1-F6EECF244321}">
                <p14:modId xmlns:p14="http://schemas.microsoft.com/office/powerpoint/2010/main" val="1857387927"/>
              </p:ext>
            </p:extLst>
          </p:nvPr>
        </p:nvGraphicFramePr>
        <p:xfrm>
          <a:off x="363220" y="548216"/>
          <a:ext cx="11478260" cy="5886874"/>
        </p:xfrm>
        <a:graphic>
          <a:graphicData uri="http://schemas.openxmlformats.org/drawingml/2006/table">
            <a:tbl>
              <a:tblPr firstRow="1" bandRow="1">
                <a:tableStyleId>{5C22544A-7EE6-4342-B048-85BDC9FD1C3A}</a:tableStyleId>
              </a:tblPr>
              <a:tblGrid>
                <a:gridCol w="5739130">
                  <a:extLst>
                    <a:ext uri="{9D8B030D-6E8A-4147-A177-3AD203B41FA5}">
                      <a16:colId xmlns:a16="http://schemas.microsoft.com/office/drawing/2014/main" val="3451779656"/>
                    </a:ext>
                  </a:extLst>
                </a:gridCol>
                <a:gridCol w="5739130">
                  <a:extLst>
                    <a:ext uri="{9D8B030D-6E8A-4147-A177-3AD203B41FA5}">
                      <a16:colId xmlns:a16="http://schemas.microsoft.com/office/drawing/2014/main" val="2181415236"/>
                    </a:ext>
                  </a:extLst>
                </a:gridCol>
              </a:tblGrid>
              <a:tr h="464549">
                <a:tc>
                  <a:txBody>
                    <a:bodyPr/>
                    <a:lstStyle/>
                    <a:p>
                      <a:pPr algn="ctr"/>
                      <a:r>
                        <a:rPr lang="en-US" b="1">
                          <a:solidFill>
                            <a:schemeClr val="tx1"/>
                          </a:solidFill>
                        </a:rPr>
                        <a:t>What is your idea?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b="1">
                          <a:solidFill>
                            <a:schemeClr val="tx1"/>
                          </a:solidFill>
                        </a:rPr>
                        <a:t>How will your idea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867631844"/>
                  </a:ext>
                </a:extLst>
              </a:tr>
              <a:tr h="5422325">
                <a:tc>
                  <a:txBody>
                    <a:bodyPr/>
                    <a:lstStyle/>
                    <a:p>
                      <a:pPr algn="ctr"/>
                      <a:endParaRPr 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41622338"/>
                  </a:ext>
                </a:extLst>
              </a:tr>
            </a:tbl>
          </a:graphicData>
        </a:graphic>
      </p:graphicFrame>
    </p:spTree>
    <p:extLst>
      <p:ext uri="{BB962C8B-B14F-4D97-AF65-F5344CB8AC3E}">
        <p14:creationId xmlns:p14="http://schemas.microsoft.com/office/powerpoint/2010/main" val="1376017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53BCAD99FAC854E816ED1870809989C" ma:contentTypeVersion="27" ma:contentTypeDescription="Create a new document." ma:contentTypeScope="" ma:versionID="c780819388200c89db950248adec3f5a">
  <xsd:schema xmlns:xsd="http://www.w3.org/2001/XMLSchema" xmlns:xs="http://www.w3.org/2001/XMLSchema" xmlns:p="http://schemas.microsoft.com/office/2006/metadata/properties" xmlns:ns1="http://schemas.microsoft.com/sharepoint/v3" xmlns:ns2="0ed5cc2c-efce-4d55-9438-26f323c071f4" xmlns:ns3="7307a2c0-140f-4bff-b1fc-527828c17630" targetNamespace="http://schemas.microsoft.com/office/2006/metadata/properties" ma:root="true" ma:fieldsID="9ca38f69d71247317a96e94946a99d27" ns1:_="" ns2:_="" ns3:_="">
    <xsd:import namespace="http://schemas.microsoft.com/sharepoint/v3"/>
    <xsd:import namespace="0ed5cc2c-efce-4d55-9438-26f323c071f4"/>
    <xsd:import namespace="7307a2c0-140f-4bff-b1fc-527828c17630"/>
    <xsd:element name="properties">
      <xsd:complexType>
        <xsd:sequence>
          <xsd:element name="documentManagement">
            <xsd:complexType>
              <xsd:all>
                <xsd:element ref="ns2:SharedWithUsers" minOccurs="0"/>
                <xsd:element ref="ns2:SharingHintHash" minOccurs="0"/>
                <xsd:element ref="ns2:SharedWithDetails" minOccurs="0"/>
                <xsd:element ref="ns3:fwcx"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_Flow_SignoffStatus" minOccurs="0"/>
                <xsd:element ref="ns3:MediaServiceAutoKeyPoints" minOccurs="0"/>
                <xsd:element ref="ns3:MediaServiceKeyPoints" minOccurs="0"/>
                <xsd:element ref="ns1:_ip_UnifiedCompliancePolicyProperties" minOccurs="0"/>
                <xsd:element ref="ns1:_ip_UnifiedCompliancePolicyUIAction" minOccurs="0"/>
                <xsd:element ref="ns3:MediaLengthInSeconds" minOccurs="0"/>
                <xsd:element ref="ns3:lcf76f155ced4ddcb4097134ff3c332f" minOccurs="0"/>
                <xsd:element ref="ns2:TaxCatchAll" minOccurs="0"/>
                <xsd:element ref="ns3:MediaServiceSearchProperties" minOccurs="0"/>
                <xsd:element ref="ns3:MediaServiceObjectDetectorVersion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Unified Compliance Policy Properties" ma:hidden="true" ma:internalName="_ip_UnifiedCompliancePolicyProperties">
      <xsd:simpleType>
        <xsd:restriction base="dms:Note"/>
      </xsd:simpleType>
    </xsd:element>
    <xsd:element name="_ip_UnifiedCompliancePolicyUIAction" ma:index="2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ed5cc2c-efce-4d55-9438-26f323c071f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2" nillable="true" ma:displayName="Last Shared By User" ma:description="" ma:internalName="LastSharedByUser" ma:readOnly="true">
      <xsd:simpleType>
        <xsd:restriction base="dms:Note">
          <xsd:maxLength value="255"/>
        </xsd:restriction>
      </xsd:simpleType>
    </xsd:element>
    <xsd:element name="LastSharedByTime" ma:index="13" nillable="true" ma:displayName="Last Shared By Time" ma:description="" ma:internalName="LastSharedByTime" ma:readOnly="true">
      <xsd:simpleType>
        <xsd:restriction base="dms:DateTime"/>
      </xsd:simpleType>
    </xsd:element>
    <xsd:element name="TaxCatchAll" ma:index="30" nillable="true" ma:displayName="Taxonomy Catch All Column" ma:hidden="true" ma:list="{9fe13c31-9c54-4e6c-92cb-27193387231e}" ma:internalName="TaxCatchAll" ma:showField="CatchAllData" ma:web="0ed5cc2c-efce-4d55-9438-26f323c071f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307a2c0-140f-4bff-b1fc-527828c17630" elementFormDefault="qualified">
    <xsd:import namespace="http://schemas.microsoft.com/office/2006/documentManagement/types"/>
    <xsd:import namespace="http://schemas.microsoft.com/office/infopath/2007/PartnerControls"/>
    <xsd:element name="fwcx" ma:index="11" nillable="true" ma:displayName="Person or Group" ma:list="UserInfo" ma:internalName="fwcx">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14" nillable="true" ma:displayName="MediaServiceMetadata" ma:description="" ma:hidden="true" ma:internalName="MediaServiceMetadata" ma:readOnly="true">
      <xsd:simpleType>
        <xsd:restriction base="dms:Note"/>
      </xsd:simpleType>
    </xsd:element>
    <xsd:element name="MediaServiceFastMetadata" ma:index="15" nillable="true" ma:displayName="MediaServiceFastMetadata" ma:description="" ma:hidden="true" ma:internalName="MediaServiceFastMetadata" ma:readOnly="true">
      <xsd:simpleType>
        <xsd:restriction base="dms:Note"/>
      </xsd:simpleType>
    </xsd:element>
    <xsd:element name="MediaServiceDateTaken" ma:index="16" nillable="true" ma:displayName="MediaServiceDateTaken" ma:description="" ma:hidden="true" ma:internalName="MediaServiceDateTaken" ma:readOnly="true">
      <xsd:simpleType>
        <xsd:restriction base="dms:Text"/>
      </xsd:simpleType>
    </xsd:element>
    <xsd:element name="MediaServiceAutoTags" ma:index="17" nillable="true" ma:displayName="MediaServiceAutoTags" ma:description="" ma:internalName="MediaServiceAutoTags" ma:readOnly="true">
      <xsd:simpleType>
        <xsd:restriction base="dms:Text"/>
      </xsd:simpleType>
    </xsd:element>
    <xsd:element name="MediaServiceLocation" ma:index="18" nillable="true" ma:displayName="MediaServiceLocation" ma:description="" ma:internalName="MediaServiceLocation"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_Flow_SignoffStatus" ma:index="22" nillable="true" ma:displayName="Sign-off status" ma:internalName="Sign_x002d_off_x0020_status">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element name="MediaLengthInSeconds" ma:index="27" nillable="true" ma:displayName="Length (seconds)" ma:internalName="MediaLengthInSeconds" ma:readOnly="true">
      <xsd:simpleType>
        <xsd:restriction base="dms:Unknown"/>
      </xsd:simpleType>
    </xsd:element>
    <xsd:element name="lcf76f155ced4ddcb4097134ff3c332f" ma:index="29" nillable="true" ma:taxonomy="true" ma:internalName="lcf76f155ced4ddcb4097134ff3c332f" ma:taxonomyFieldName="MediaServiceImageTags" ma:displayName="Image Tags" ma:readOnly="false" ma:fieldId="{5cf76f15-5ced-4ddc-b409-7134ff3c332f}" ma:taxonomyMulti="true" ma:sspId="ae01021c-9b1e-4aa5-8c62-de8ffa6b67b2" ma:termSetId="09814cd3-568e-fe90-9814-8d621ff8fb84" ma:anchorId="fba54fb3-c3e1-fe81-a776-ca4b69148c4d" ma:open="true" ma:isKeyword="false">
      <xsd:complexType>
        <xsd:sequence>
          <xsd:element ref="pc:Terms" minOccurs="0" maxOccurs="1"/>
        </xsd:sequence>
      </xsd:complexType>
    </xsd:element>
    <xsd:element name="MediaServiceSearchProperties" ma:index="31" nillable="true" ma:displayName="MediaServiceSearchProperties" ma:hidden="true" ma:internalName="MediaServiceSearchProperties" ma:readOnly="true">
      <xsd:simpleType>
        <xsd:restriction base="dms:Note"/>
      </xsd:simpleType>
    </xsd:element>
    <xsd:element name="MediaServiceObjectDetectorVersions" ma:index="32" nillable="true" ma:displayName="MediaServiceObjectDetectorVersions" ma:description="" ma:hidden="true" ma:indexed="true" ma:internalName="MediaServiceObjectDetectorVersion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Flow_SignoffStatus xmlns="7307a2c0-140f-4bff-b1fc-527828c17630" xsi:nil="true"/>
    <lcf76f155ced4ddcb4097134ff3c332f xmlns="7307a2c0-140f-4bff-b1fc-527828c17630">
      <Terms xmlns="http://schemas.microsoft.com/office/infopath/2007/PartnerControls"/>
    </lcf76f155ced4ddcb4097134ff3c332f>
    <_ip_UnifiedCompliancePolicyProperties xmlns="http://schemas.microsoft.com/sharepoint/v3" xsi:nil="true"/>
    <TaxCatchAll xmlns="0ed5cc2c-efce-4d55-9438-26f323c071f4" xsi:nil="true"/>
    <fwcx xmlns="7307a2c0-140f-4bff-b1fc-527828c17630">
      <UserInfo>
        <DisplayName/>
        <AccountId xsi:nil="true"/>
        <AccountType/>
      </UserInfo>
    </fwcx>
  </documentManagement>
</p:properties>
</file>

<file path=customXml/itemProps1.xml><?xml version="1.0" encoding="utf-8"?>
<ds:datastoreItem xmlns:ds="http://schemas.openxmlformats.org/officeDocument/2006/customXml" ds:itemID="{1D0681A6-340B-4E3D-97DE-FE63245B06C0}">
  <ds:schemaRefs>
    <ds:schemaRef ds:uri="http://schemas.microsoft.com/sharepoint/v3/contenttype/forms"/>
  </ds:schemaRefs>
</ds:datastoreItem>
</file>

<file path=customXml/itemProps2.xml><?xml version="1.0" encoding="utf-8"?>
<ds:datastoreItem xmlns:ds="http://schemas.openxmlformats.org/officeDocument/2006/customXml" ds:itemID="{49DF5174-451C-48FE-9A29-FA604B4CDC34}">
  <ds:schemaRefs>
    <ds:schemaRef ds:uri="0ed5cc2c-efce-4d55-9438-26f323c071f4"/>
    <ds:schemaRef ds:uri="7307a2c0-140f-4bff-b1fc-527828c1763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48AC810-2DE1-430B-9B57-F8324E3C3CA2}">
  <ds:schemaRefs>
    <ds:schemaRef ds:uri="http://schemas.microsoft.com/office/2006/documentManagement/types"/>
    <ds:schemaRef ds:uri="http://purl.org/dc/elements/1.1/"/>
    <ds:schemaRef ds:uri="http://schemas.microsoft.com/office/infopath/2007/PartnerControls"/>
    <ds:schemaRef ds:uri="http://purl.org/dc/terms/"/>
    <ds:schemaRef ds:uri="http://www.w3.org/XML/1998/namespace"/>
    <ds:schemaRef ds:uri="http://purl.org/dc/dcmitype/"/>
    <ds:schemaRef ds:uri="http://schemas.microsoft.com/office/2006/metadata/properties"/>
    <ds:schemaRef ds:uri="http://schemas.openxmlformats.org/package/2006/metadata/core-properties"/>
    <ds:schemaRef ds:uri="7307a2c0-140f-4bff-b1fc-527828c17630"/>
    <ds:schemaRef ds:uri="0ed5cc2c-efce-4d55-9438-26f323c071f4"/>
    <ds:schemaRef ds:uri="http://schemas.microsoft.com/sharepoint/v3"/>
  </ds:schemaRefs>
</ds:datastoreItem>
</file>

<file path=docMetadata/LabelInfo.xml><?xml version="1.0" encoding="utf-8"?>
<clbl:labelList xmlns:clbl="http://schemas.microsoft.com/office/2020/mipLabelMetadata">
  <clbl:label id="{1bd1d224-d6be-4edf-8e64-97884bc5e673}" enabled="0" method="" siteId="{1bd1d224-d6be-4edf-8e64-97884bc5e673}" removed="1"/>
</clbl:labelList>
</file>

<file path=docProps/app.xml><?xml version="1.0" encoding="utf-8"?>
<Properties xmlns="http://schemas.openxmlformats.org/officeDocument/2006/extended-properties" xmlns:vt="http://schemas.openxmlformats.org/officeDocument/2006/docPropsVTypes">
  <TotalTime>0</TotalTime>
  <Words>1084</Words>
  <Application>Microsoft Office PowerPoint</Application>
  <PresentationFormat>Widescreen</PresentationFormat>
  <Paragraphs>99</Paragraphs>
  <Slides>10</Slides>
  <Notes>6</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Imagination League Entries  6 Steps to Inspire Student Innovation</vt:lpstr>
      <vt:lpstr>See How It’s Done  A Sample Entry</vt:lpstr>
      <vt:lpstr>Who are you trying to help?</vt:lpstr>
      <vt:lpstr>What problem are they having</vt:lpstr>
      <vt:lpstr>What is your idea?</vt:lpstr>
      <vt:lpstr>How Will Your Idea Work?</vt:lpstr>
      <vt:lpstr>Official WSI Imagination League  Entry Form</vt:lpstr>
      <vt:lpstr>PowerPoint Presentation</vt:lpstr>
      <vt:lpstr>PowerPoint Presentation</vt:lpstr>
      <vt:lpstr>Entry Check List: Get Ready to Submit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Cheyanne Ornelas</dc:creator>
  <cp:lastModifiedBy>Cheyanne Ornelas</cp:lastModifiedBy>
  <cp:revision>10</cp:revision>
  <dcterms:created xsi:type="dcterms:W3CDTF">2025-07-10T18:05:22Z</dcterms:created>
  <dcterms:modified xsi:type="dcterms:W3CDTF">2025-08-20T17:05:09Z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0x010100F53BCAD99FAC854E816ED1870809989C</vt:lpwstr>
  </property>
  <property fmtid="{D5CDD505-2E9C-101B-9397-08002B2CF9AE}" pid="3" name="MediaServiceImageTags">
    <vt:lpwstr/>
  </property>
</Properties>
</file>