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comments/moderncomment1.xml" ContentType="application/vnd.ms-powerpoint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microsoft.com/office/2020/02/relationships/classificationlabels" Target="docMetadata/LabelInfo.xml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package/2006/relationships/metadata/thumbnail" Target="docProps/thumbnail.jpeg" /><Relationship Id="rId6" Type="http://schemas.openxmlformats.org/officeDocument/2006/relationships/custom-properties" Target="docProps/custom.xml" /></Relationships>
</file>

<file path=ppt/presentation.xml><?xml version="1.0" encoding="utf-8"?>
<!--Generated by Aspose.Slides for .NET 24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6"/>
  </p:sldMasterIdLst>
  <p:notesMasterIdLst>
    <p:notesMasterId r:id="rId7"/>
  </p:notesMasterIdLst>
  <p:sldIdLst>
    <p:sldId id="256" r:id="rId8"/>
    <p:sldId id="263" r:id="rId9"/>
    <p:sldId id="259" r:id="rId10"/>
    <p:sldId id="260" r:id="rId11"/>
    <p:sldId id="261" r:id="rId12"/>
    <p:sldId id="262" r:id="rId13"/>
    <p:sldId id="274" r:id="rId14"/>
    <p:sldId id="272" r:id="rId15"/>
    <p:sldId id="273" r:id="rId16"/>
    <p:sldId id="275" r:id="rId17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p="http://schemas.openxmlformats.org/presentationml/2006/main" xmlns:p188="http://schemas.microsoft.com/office/powerpoint/2018/8/main">
  <p188:author id="{58B3A3C8-2410-130E-9415-BEE0DB0BC432}" name="Stephanie Alvarado" initials="SA" userId="S::stephaniea@nfte.com::6321371b-e95b-4801-bdde-d2640f29f2d4" providerId="AD"/>
</p188:authorLst>
</file>

<file path=ppt/commentAuthors.xml><?xml version="1.0" encoding="utf-8"?>
<p:cmAuthorLst xmlns:p="http://schemas.openxmlformats.org/presentationml/2006/main">
  <p:cmAuthor id="0" name="Cheyanne Ornelas" initials="CO" lastIdx="0" clrIdx="1"/>
  <p:cmAuthor id="1" name="Stephanie Alvarado" initials="SA" lastIdx="1" clrIdx="2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57FC1-B58F-50C9-E204-03A7CEE55BBF}" v="48" dt="2025-08-20T17:05:07.405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15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slide" Target="slides/slide8.xml" /><Relationship Id="rId16" Type="http://schemas.openxmlformats.org/officeDocument/2006/relationships/slide" Target="slides/slide9.xml" /><Relationship Id="rId17" Type="http://schemas.openxmlformats.org/officeDocument/2006/relationships/slide" Target="slides/slide10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customXml" Target="../customXml/item2.xml" /><Relationship Id="rId20" Type="http://schemas.microsoft.com/office/2016/11/relationships/changesInfo" Target="changesInfos/changesInfo1.xml" /><Relationship Id="rId21" Type="http://schemas.microsoft.com/office/2015/10/relationships/revisionInfo" Target="revisionInfo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microsoft.com/office/2018/10/relationships/authors" Target="authors.xml" /><Relationship Id="rId6" Type="http://schemas.openxmlformats.org/officeDocument/2006/relationships/slideMaster" Target="slideMasters/slideMaster1.xml" /><Relationship Id="rId7" Type="http://schemas.openxmlformats.org/officeDocument/2006/relationships/notesMaster" Target="notesMasters/notes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54E57FC1-B58F-50C9-E204-03A7CEE55BBF}"/>
    <pc:docChg chg="modSld">
      <pc:chgData name="Cheyanne Ornelas" userId="S::cheyanneo@nfte.com::65bfaf50-dc80-4005-a107-e6517422205a" providerId="AD" clId="Web-{54E57FC1-B58F-50C9-E204-03A7CEE55BBF}" dt="2025-08-20T17:05:04.952" v="44" actId="1076"/>
      <pc:docMkLst>
        <pc:docMk/>
      </pc:docMkLst>
      <pc:sldChg chg="modSp">
        <pc:chgData name="Cheyanne Ornelas" userId="S::cheyanneo@nfte.com::65bfaf50-dc80-4005-a107-e6517422205a" providerId="AD" clId="Web-{54E57FC1-B58F-50C9-E204-03A7CEE55BBF}" dt="2025-08-20T17:05:04.952" v="44" actId="1076"/>
        <pc:sldMkLst>
          <pc:docMk/>
          <pc:sldMk cId="3902245577" sldId="256"/>
        </pc:sldMkLst>
        <pc:spChg chg="mod">
          <ac:chgData name="Cheyanne Ornelas" userId="S::cheyanneo@nfte.com::65bfaf50-dc80-4005-a107-e6517422205a" providerId="AD" clId="Web-{54E57FC1-B58F-50C9-E204-03A7CEE55BBF}" dt="2025-08-20T17:05:04.952" v="44" actId="1076"/>
          <ac:spMkLst>
            <pc:docMk/>
            <pc:sldMk cId="3902245577" sldId="256"/>
            <ac:spMk id="2" creationId="{03919608-A66A-CA76-98E1-2C02B8914F66}"/>
          </ac:spMkLst>
        </pc:spChg>
        <pc:spChg chg="mod">
          <ac:chgData name="Cheyanne Ornelas" userId="S::cheyanneo@nfte.com::65bfaf50-dc80-4005-a107-e6517422205a" providerId="AD" clId="Web-{54E57FC1-B58F-50C9-E204-03A7CEE55BBF}" dt="2025-08-20T17:04:58.295" v="42" actId="1076"/>
          <ac:spMkLst>
            <pc:docMk/>
            <pc:sldMk cId="3902245577" sldId="256"/>
            <ac:spMk id="3" creationId="{143A5946-CD24-0F0E-26DF-EBF67E5C7153}"/>
          </ac:spMkLst>
        </pc:spChg>
      </pc:sldChg>
    </pc:docChg>
  </pc:docChgLst>
</pc:chgInfo>
</file>

<file path=ppt/comments/moderncomment1.xml><?xml version="1.0" encoding="utf-8"?>
<p188:cmLst xmlns:pc="http://schemas.microsoft.com/office/powerpoint/2013/main/command" xmlns:ac="http://schemas.microsoft.com/office/drawing/2013/main/command"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="http://schemas.openxmlformats.org/presentationml/2006/main" xmlns:p188="http://schemas.microsoft.com/office/powerpoint/2018/8/main">
  <p188:cm id="{8741C781-5B46-48E6-95C4-0A2D71743844}" authorId="{58B3A3C8-2410-130E-9415-BEE0DB0BC432}" status="resolved" created="2025-07-16T13:08:58.5010000">
    <ac:deMkLst>
      <pc:docMk/>
      <pc:sldMk cId="3902245577" sldId="256"/>
      <ac:spMk id="2"/>
    </ac:deMkLst>
    <p188:pos x="0" y="0"/>
    <p188:txBody>
      <a:bodyPr/>
      <a:lstStyle/>
      <a:p>
        <a:r>
          <a:rPr/>
          <a:t>This isn't for Educators, right?</a:t>
        </a:r>
      </a:p>
    </p188:txBody>
  </p188:cm>
</p188:cmLst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1"/>
            <a:r>
              <a:rPr lang="ar" sz="12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12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12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2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2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9297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99A0C98B-A5B7-B06D-0A70-6C1A92C66F9E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A2EE4-40C3-6347-24DF-5DE1AD0D7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EB7E13-BF46-2C85-C86E-9005A50E8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E440-91C7-E1CD-F6FA-F819262EBF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val="79371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1469BF02-CE7D-585F-C3D7-AB1ABC4038EB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870C09-8BB3-2D80-7760-C5636CB55F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DEE68B-6008-2F5B-FC78-EDA98810A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F41AE-DF4E-01A6-547C-474FC92EA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val="225202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F0A695B-4874-61F8-0FBC-B6F6678FF15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6D2FCF-5280-727C-9F6E-FB13B042B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0B1313-E412-1EDE-A99B-CD00CDE378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0AFEE-6762-0416-B3EB-8309FC96CC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val="27090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32C9971-672F-AC09-1497-FDB883FCE5F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15FF38-575F-581D-96F9-8867B173E0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A485CB-CDF3-1F31-A264-A41F3EAD1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A82AD-8B86-128E-1C54-24092594A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val="1367391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val="1577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val="4283007597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C2F2-2BD1-7768-3FD2-04CFF545A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rtl="1"/>
            <a:r>
              <a:rPr lang="ar" sz="60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CB9FB-2F69-DB06-6281-68F472325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1"/>
            <a:r>
              <a:rPr lang="ar" sz="2400" b="0" i="0" u="none" strike="noStrike">
                <a:latin typeface="Aptos"/>
              </a:rPr>
              <a:t>انقر لتعديل نمط العنوان الفرعي الرئيسي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369C1-2196-A81B-B581-78162ABF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544C2-E634-394D-F97A-B3506724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18EB0-7EEF-10B6-84E7-F58AD718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34044266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A4A5-089A-6F24-2217-3E4C9784E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A1480-5753-BC78-329E-92AD36D20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59E1F-0073-81DC-175F-40DDF238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A9AA6-DFBD-0ED5-108D-D12BEF08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DD722-9CA4-2FA4-401D-489EC59E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98674010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39C84B-6593-6FA9-0DA9-8F20A04EE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107E4-FDE2-7E93-F1C7-1CA7BBC46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68F80-58AB-CF7D-3885-AB5D36AA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90DA-0B64-1B85-57F5-F9F1616C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E4B57-5D83-8D30-3828-7FD44E90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68042387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2467D-D61F-E8A2-030B-95F7D2C4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9BE6-BF1A-3982-797C-A29C635E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95E85-33E9-20FB-25EB-46E670BF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AFD25-E8F9-9F25-9D72-E2B628CB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569C2-4E55-D861-7D02-604915B1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67053752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A085-EDAE-B817-44E6-669DA390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rtl="1"/>
            <a:r>
              <a:rPr lang="ar" sz="60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0D4C2-AB86-009A-AA0F-4AE8CE45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 rtl="1"/>
            <a:r>
              <a:rPr lang="ar" sz="2400" b="0" i="0" u="none" strike="noStrike">
                <a:latin typeface="Aptos"/>
              </a:rPr>
              <a:t>انقر لتعديل أنماط النص الرئيسي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ADE7E-0AAC-064D-F22F-D857B624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6DD92-7D0A-BC00-EDF2-3BF9DD88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24E38-CEAB-1E30-4D5D-D1A87392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317379845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3D32-C189-0809-6460-C6BF1BD8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177A-B5FD-DFD3-AA12-75FE07AB2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2B6CD-E869-600A-9005-BF51044AD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4E505-0991-8CCB-2E73-37DCC5418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E5BD2-ED99-0FD7-C9B6-C8E37545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80D44-93E8-A43D-85EC-A37E60E1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07516602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F8430-017D-C22E-D0AB-E207E8FB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27C11-521B-5CA2-0DC8-04713C5E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1"/>
            <a:r>
              <a:rPr lang="ar" sz="2400" b="1" i="0" u="none" strike="noStrike">
                <a:latin typeface="Aptos"/>
              </a:rPr>
              <a:t>انقر لتعديل أنماط النص الرئيسي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0A4D9-AD2B-6145-D7C8-7D76F4BA4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BFC4-E8F8-E932-EDF8-BB00D36E0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1"/>
            <a:r>
              <a:rPr lang="ar" sz="2400" b="1" i="0" u="none" strike="noStrike">
                <a:latin typeface="Aptos"/>
              </a:rPr>
              <a:t>انقر لتعديل أنماط النص الرئيسي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B7D53-6F0A-3491-B2A8-82333DE9F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04A80E-1FEA-6815-FEE5-FE7B0649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C4924-1487-C881-CFBE-262C3C8C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F2F326-0B56-ABE2-018F-228FEBA4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7991138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070D-FFAF-A796-6831-882F6B98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EB820-C97A-A1DE-6B05-19C1D7FA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311E7-F487-A0AC-BEB3-D96B031D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E3350-013D-FACB-F59B-37353741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22603197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E922EB-D485-B1B1-8CBA-A8166A79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9F45A6-A3C8-D6C3-481D-350D0423A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22CBE-3AAC-BF3F-858B-2D5BF155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109217879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887C-1195-9749-8CF6-5EFAC86CD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rtl="1"/>
            <a:r>
              <a:rPr lang="ar" sz="32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AD30B-0A2B-CD62-FED4-80F282417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1"/>
            <a:r>
              <a:rPr lang="ar" sz="32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8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4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20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20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9B6F5-79EB-AE33-57D3-F403FC149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1"/>
            <a:r>
              <a:rPr lang="ar" sz="1600" b="0" i="0" u="none" strike="noStrike">
                <a:latin typeface="Aptos"/>
              </a:rPr>
              <a:t>انقر لتعديل أنماط النص الرئيسي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18C07-1509-4907-29D5-E97EDA78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39D8-24E2-ED6C-FC12-47EC7E07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22C43-F9B5-20E0-3C08-09FD098C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60645855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50E6-C805-16C6-F0F5-8BA5CEA7E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rtl="1"/>
            <a:r>
              <a:rPr lang="ar" sz="32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C8C41-B55C-37A9-4A25-407AD9C4B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5B6D5-6190-EC0F-1069-1EABFA791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1"/>
            <a:r>
              <a:rPr lang="ar" sz="1600" b="0" i="0" u="none" strike="noStrike">
                <a:latin typeface="Aptos"/>
              </a:rPr>
              <a:t>انقر لتعديل أنماط النص الرئيسي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C5E11-8A0E-88D5-439F-2CCF4661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FBB9F-42FA-8AF0-93A7-BDD55571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46EFC-CEA8-A569-8926-14CABFFD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1597401891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68DF3F-1C5B-C89B-3035-39054595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" sz="4400" b="0" i="0" u="none" strike="noStrike">
                <a:latin typeface="Aptos Display"/>
              </a:rPr>
              <a:t>انقر لتعديل نمط العنوان الرئيسي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CC934-DEF9-70AC-080E-2A6989FB5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1"/>
            <a:r>
              <a:rPr lang="ar" sz="2800" b="0" i="0" u="none" strike="noStrike">
                <a:latin typeface="Aptos"/>
              </a:rPr>
              <a:t>انقر لتعديل أنماط النص الرئيسي</a:t>
            </a:r>
          </a:p>
          <a:p>
            <a:pPr lvl="1" rtl="1"/>
            <a:r>
              <a:rPr lang="ar" sz="2400" b="0" i="0" u="none" strike="noStrike">
                <a:latin typeface="Aptos"/>
              </a:rPr>
              <a:t>المستوى الثاني</a:t>
            </a:r>
          </a:p>
          <a:p>
            <a:pPr lvl="2" rtl="1"/>
            <a:r>
              <a:rPr lang="ar" sz="2000" b="0" i="0" u="none" strike="noStrike">
                <a:latin typeface="Aptos"/>
              </a:rPr>
              <a:t>المستوى الثالث</a:t>
            </a:r>
          </a:p>
          <a:p>
            <a:pPr lvl="3" rtl="1"/>
            <a:r>
              <a:rPr lang="ar" sz="1800" b="0" i="0" u="none" strike="noStrike">
                <a:latin typeface="Aptos"/>
              </a:rPr>
              <a:t>المستوى الرابع</a:t>
            </a:r>
          </a:p>
          <a:p>
            <a:pPr lvl="4" rtl="1"/>
            <a:r>
              <a:rPr lang="ar" sz="1800" b="0" i="0" u="none" strike="noStrike">
                <a:latin typeface="Aptos"/>
              </a:rPr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D5AC-F4C2-4DDF-6450-17FF4A1D5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1"/>
            <a:r>
              <a:rPr lang="ar" sz="1200" b="0" i="0" u="none" strike="noStrike">
                <a:latin typeface="Aptos"/>
              </a:rPr>
              <a:t>8/20/2025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31CA0-632E-024A-672A-B2BBFF544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0BC63-AC2B-6A58-7D04-066EEA088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1"/>
            <a:r>
              <a:rPr lang="ar" sz="1200" b="0" i="0" u="none" strike="noStrike">
                <a:latin typeface="Aptos"/>
              </a:rPr>
              <a:t>‹#›</a:t>
            </a:r>
            <a:endParaRPr lang="en-US"/>
          </a:p>
        </p:txBody>
      </p:sp>
    </p:spTree>
    <p:extLst>
      <p:ext uri="{BB962C8B-B14F-4D97-AF65-F5344CB8AC3E}">
        <p14:creationId val="220987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18/10/relationships/comments" Target="../comments/moderncommen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Relationship Id="rId4" Type="http://schemas.openxmlformats.org/officeDocument/2006/relationships/image" Target="../media/image2.pn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.png" /><Relationship Id="rId4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1.png" /><Relationship Id="rId4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9608-A66A-CA76-98E1-2C02B8914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556243"/>
            <a:ext cx="9144000" cy="1043849"/>
          </a:xfrm>
        </p:spPr>
        <p:txBody>
          <a:bodyPr>
            <a:noAutofit/>
          </a:bodyPr>
          <a:lstStyle/>
          <a:p>
            <a:pPr algn="l" rtl="1"/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مداخلات دوري الخيال </a:t>
            </a:r>
            <a:br>
              <a:rPr lang="ar" sz="5400" b="0" i="0" u="none" strike="noStrike">
                <a:latin typeface="Arial"/>
                <a:cs typeface="Arial"/>
              </a:rPr>
            </a:br>
            <a:r>
              <a:rPr lang="ar" sz="2800" b="0" i="1" u="none" strike="noStrike">
                <a:solidFill>
                  <a:srgbClr val="FF5C39"/>
                </a:solidFill>
                <a:latin typeface="Arial"/>
                <a:cs typeface="Arial"/>
              </a:rPr>
              <a:t>6 خطوات لإلهام ابتكار الطلاب</a:t>
            </a:r>
            <a:endParaRPr lang="en-US" i="1">
              <a:solidFill>
                <a:srgbClr val="FF5C39"/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A5946-CD24-0F0E-26DF-EBF67E5C7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447" y="1600092"/>
            <a:ext cx="11002179" cy="474827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 rtl="1"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بَسِّط اللغة واستخدم مصطلحات تناسب الفئة العمرية: </a:t>
            </a:r>
            <a:r>
              <a:rPr lang="ar" sz="1400" b="0" i="0" u="none" strike="noStrike">
                <a:latin typeface="Arial"/>
                <a:cs typeface="Arial"/>
              </a:rPr>
              <a:t>استخدم لغة واضحة يسهل على المشاركين الأصغر سنًا فهمها. على سبيل المثال، بدلاً من قول "مشروع الابتكار"، قُل "فكرتك لمساعدة الآخرين". </a:t>
            </a:r>
            <a:endParaRPr lang="en-US"/>
          </a:p>
          <a:p>
            <a:pPr marL="457200" indent="-457200" algn="l" rtl="1"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قدِّم التشجيع وأكِّد على المتعة: </a:t>
            </a:r>
            <a:r>
              <a:rPr lang="ar" sz="1400" b="0" i="0" u="none" strike="noStrike">
                <a:latin typeface="Arial"/>
                <a:cs typeface="Arial"/>
              </a:rPr>
              <a:t>أضف عبارات تحفيزية مثل "استمتع بأفكارك!" أو "أرِنا إبداعك!". أكِّد على أن لدى المشاركين فرصة ليكونوا مبدعين ويُحدِثوا فرقًا بطريقة ممتعة ومثيرة: "قد تجعل فكرتك العالم مكانًا أفضل!".</a:t>
            </a:r>
          </a:p>
          <a:p>
            <a:pPr marL="457200" indent="-457200" algn="l" rtl="1"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اعرض الخطوات في شكل قائمة مبسَّطة: </a:t>
            </a:r>
            <a:r>
              <a:rPr lang="ar" sz="1400" b="0" i="0" u="none" strike="noStrike">
                <a:latin typeface="Arial"/>
                <a:cs typeface="Arial"/>
              </a:rPr>
              <a:t>قسِّم الخطوات إلى قائمة فحص. على سبيل المثال:</a:t>
            </a:r>
          </a:p>
          <a:p>
            <a:pPr marL="914400" lvl="1" indent="-457200" algn="l" rtl="1">
              <a:buFont typeface="+mj-lt"/>
              <a:buAutoNum type="arabicParenR"/>
            </a:pPr>
            <a:r>
              <a:rPr lang="ar" sz="1400" b="0" i="0" u="none" strike="noStrike">
                <a:latin typeface="Arial"/>
                <a:cs typeface="Arial"/>
              </a:rPr>
              <a:t>اختر تحديًا.</a:t>
            </a:r>
          </a:p>
          <a:p>
            <a:pPr marL="914400" lvl="1" indent="-457200" algn="l" rtl="1">
              <a:buFont typeface="+mj-lt"/>
              <a:buAutoNum type="arabicParenR"/>
            </a:pPr>
            <a:r>
              <a:rPr lang="ar" sz="1400" b="0" i="0" u="none" strike="noStrike">
                <a:latin typeface="Arial"/>
                <a:cs typeface="Arial"/>
              </a:rPr>
              <a:t>فكِّر في حلك.</a:t>
            </a:r>
          </a:p>
          <a:p>
            <a:pPr marL="914400" lvl="1" indent="-457200" algn="l" rtl="1">
              <a:buFont typeface="+mj-lt"/>
              <a:buAutoNum type="arabicParenR"/>
            </a:pPr>
            <a:r>
              <a:rPr lang="ar" sz="1400" b="0" i="0" u="none" strike="noStrike">
                <a:latin typeface="Arial"/>
                <a:cs typeface="Arial"/>
              </a:rPr>
              <a:t>صف أو ارسم فكرتك.</a:t>
            </a:r>
          </a:p>
          <a:p>
            <a:pPr marL="914400" lvl="1" indent="-457200" algn="l" rtl="1">
              <a:buFont typeface="+mj-lt"/>
              <a:buAutoNum type="arabicParenR"/>
            </a:pPr>
            <a:r>
              <a:rPr lang="ar" sz="1400" b="0" i="0" u="none" strike="noStrike">
                <a:latin typeface="Arial"/>
                <a:cs typeface="Arial"/>
              </a:rPr>
              <a:t>أرسِل مشاركتك بحلول يوم الجمعة، 12 ديسمبر 2025.</a:t>
            </a:r>
          </a:p>
          <a:p>
            <a:pPr marL="457200" indent="-457200" algn="l" rtl="1">
              <a:buFont typeface="+mj-lt"/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قدِّم أمثلة واقتراحات محددة: </a:t>
            </a:r>
            <a:r>
              <a:rPr lang="ar" sz="1400" b="0" i="0" u="none" strike="noStrike">
                <a:latin typeface="Arial"/>
                <a:cs typeface="Arial"/>
              </a:rPr>
              <a:t>ساعد المشاركين على توليد أفكار من خلال الأمثلة. "على سبيل المثال، إذا اخترت تحدي 'المياه النظيفة'، يمكنك ابتكار طرق لتوفير المياه في منطقتك أو لتسهيل حصول الناس على مياه نظيفة."</a:t>
            </a:r>
          </a:p>
          <a:p>
            <a:pPr marL="457200" indent="-457200" algn="l" rtl="1">
              <a:buFont typeface="+mj-lt"/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وضح متطلبات التقديم بإيجاز: </a:t>
            </a:r>
            <a:r>
              <a:rPr lang="ar" sz="1400" b="0" i="0" u="none" strike="noStrike">
                <a:latin typeface="Arial"/>
                <a:cs typeface="Arial"/>
              </a:rPr>
              <a:t>قدّم للطلاب فهمًا واضحًا لأهداف التنمية المستدامة (SDGs) ولكل تحدٍ. شارك ملفات تعريف العملاء لمساعدتهم على تحديد من يمكن أن تفيدهم فكرتهم ولإلهام حلول لها تأثير في العالم الحقيقي.</a:t>
            </a:r>
          </a:p>
          <a:p>
            <a:pPr marL="457200" indent="-457200" algn="l" rtl="1">
              <a:buFont typeface="+mj-lt"/>
              <a:buAutoNum type="arabicPeriod"/>
            </a:pPr>
            <a:r>
              <a:rPr lang="ar" sz="1400" b="1" i="0" u="none" strike="noStrike">
                <a:latin typeface="Arial"/>
                <a:cs typeface="Arial"/>
              </a:rPr>
              <a:t>عزِّز نتائج التعلم الإيجابية: </a:t>
            </a:r>
            <a:r>
              <a:rPr lang="ar" sz="1400" b="0" i="0" u="none" strike="noStrike">
                <a:latin typeface="Arial"/>
                <a:cs typeface="Arial"/>
              </a:rPr>
              <a:t>أكِّد أن التجربة تتعلق بالتعلّم والنمو. "يساعدك هذا التحدي على ممارسة التفكير في المشكلات وإيجاد الحلول – تمامًا مثل المخترع!"</a:t>
            </a:r>
          </a:p>
        </p:txBody>
      </p:sp>
    </p:spTree>
    <p:extLst>
      <p:ext uri="{BB962C8B-B14F-4D97-AF65-F5344CB8AC3E}">
        <p14:creationId val="3902245577"/>
      </p:ext>
    </p:extLst>
  </p:cSld>
  <p:clrMapOvr>
    <a:masterClrMapping/>
  </p:clrMapOvr>
  <p:transition/>
  <p:timing/>
  <p:extLst>
    <p:ext uri="{6950BFC3-D8DA-4A85-94F7-54DA5524770B}">
      <p188:commentRel xmlns:p188="http://schemas.microsoft.com/office/powerpoint/2018/8/main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FADD69A8-C3CC-FC5D-BA8E-9F3FB13E6A27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607F-BB69-F596-D47A-12AA1B706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80" y="226229"/>
            <a:ext cx="10515600" cy="1325563"/>
          </a:xfrm>
        </p:spPr>
        <p:txBody>
          <a:bodyPr>
            <a:noAutofit/>
          </a:bodyPr>
          <a:lstStyle/>
          <a:p>
            <a:pPr rtl="1"/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قائمة التحقق من المشاركة: استعد للتقديم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C8A144-D3E3-E319-1C7B-9048764CE3DB}"/>
              </a:ext>
            </a:extLst>
          </p:cNvPr>
          <p:cNvSpPr txBox="1"/>
          <p:nvPr/>
        </p:nvSpPr>
        <p:spPr>
          <a:xfrm>
            <a:off x="543080" y="1551792"/>
            <a:ext cx="10878204" cy="41549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2400" b="0" i="0" u="none" strike="noStrike">
                <a:latin typeface="Aptos"/>
              </a:rPr>
              <a:t>قبل أن ترسل فكرتك، تأكد من أن لديك كل الأجزاء! استخدم قائمة التحقق هذه لمساعدتك على مراجعة مشاركتك مرتين.</a:t>
            </a:r>
          </a:p>
          <a:p>
            <a:pPr rtl="1"/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اخترت شخصًا أريد مساعدته. 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وصفت المشكلة التي يواجهها.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توصلت إلى فكرة إبداعية لحلها.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شرحت كيف ستعمل فكرتي.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رسمت أو كتبت إجاباتي.</a:t>
            </a:r>
          </a:p>
          <a:p>
            <a:pPr rtl="1"/>
            <a:r>
              <a:rPr lang="ar" sz="2400" b="0" i="0" u="none" strike="noStrike">
                <a:latin typeface="Aptos"/>
              </a:rPr>
              <a:t>🔲 لقد توصلت إلى اسم لفكرتي.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استمتعت بمشاركة خيالي!</a:t>
            </a:r>
            <a:br>
              <a:rPr lang="ar" sz="2400" b="0" i="0" u="none" strike="noStrike">
                <a:latin typeface="Aptos"/>
              </a:rPr>
            </a:br>
            <a:r>
              <a:rPr lang="ar" sz="2400" b="0" i="0" u="none" strike="noStrike">
                <a:latin typeface="Aptos"/>
              </a:rPr>
              <a:t>🔲 مشاركتي جاهزة لتقديمها بحلول يوم </a:t>
            </a:r>
            <a:r>
              <a:rPr lang="ar" sz="2400" b="1" i="0" u="none" strike="noStrike">
                <a:latin typeface="Aptos"/>
              </a:rPr>
              <a:t>الجمعة، 12 ديسمبر 2025!</a:t>
            </a:r>
            <a:endParaRPr lang="en-US" sz="2400"/>
          </a:p>
        </p:txBody>
      </p:sp>
    </p:spTree>
    <p:extLst>
      <p:ext uri="{BB962C8B-B14F-4D97-AF65-F5344CB8AC3E}">
        <p14:creationId val="273011378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3FAA0-6781-FC1D-BE06-53F4C86D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8540"/>
            <a:ext cx="10515600" cy="1325563"/>
          </a:xfrm>
        </p:spPr>
        <p:txBody>
          <a:bodyPr>
            <a:noAutofit/>
          </a:bodyPr>
          <a:lstStyle/>
          <a:p>
            <a:pPr rtl="1"/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شاهد كيف يتم ذلك</a:t>
            </a:r>
            <a:br>
              <a:rPr lang="ar" sz="3600" b="1" i="0" u="none" strike="noStrike">
                <a:solidFill>
                  <a:srgbClr val="4C12A1"/>
                </a:solidFill>
                <a:latin typeface="Arial"/>
                <a:cs typeface="Arial"/>
              </a:rPr>
            </a:br>
            <a:br>
              <a:rPr lang="ar" sz="3600" b="1" i="0" u="none" strike="noStrike">
                <a:solidFill>
                  <a:srgbClr val="4C12A1"/>
                </a:solidFill>
                <a:latin typeface="Arial"/>
                <a:cs typeface="Arial"/>
              </a:rPr>
            </a:br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: </a:t>
            </a:r>
            <a:r>
              <a:rPr lang="ar" sz="2500" b="0" i="1" u="none" strike="noStrike">
                <a:solidFill>
                  <a:srgbClr val="FF5C39"/>
                </a:solidFill>
                <a:latin typeface="Arial"/>
                <a:cs typeface="Arial"/>
              </a:rPr>
              <a:t>نموذج المشاركة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EE00-6448-36BF-FC66-4F26737C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4582"/>
            <a:ext cx="10515600" cy="3178767"/>
          </a:xfrm>
        </p:spPr>
        <p:txBody>
          <a:bodyPr>
            <a:noAutofit/>
          </a:bodyPr>
          <a:lstStyle/>
          <a:p>
            <a:pPr marL="0" indent="0" rtl="1">
              <a:lnSpc>
                <a:spcPct val="150000"/>
              </a:lnSpc>
              <a:buNone/>
            </a:pPr>
            <a:r>
              <a:rPr lang="ar" sz="1800" b="0" i="0" u="none" strike="noStrike">
                <a:latin typeface="Arial"/>
                <a:cs typeface="Arial"/>
              </a:rPr>
              <a:t>قبل أن تبدأ بفكرتك الكبيرة، ألقِ نظرة على كيف عبَّر طالب آخر عن استمارته!</a:t>
            </a:r>
          </a:p>
          <a:p>
            <a:pPr marL="0" indent="0" rtl="1">
              <a:lnSpc>
                <a:spcPct val="150000"/>
              </a:lnSpc>
              <a:buNone/>
            </a:pPr>
            <a:r>
              <a:rPr lang="ar" sz="1800" b="0" i="0" u="none" strike="noStrike">
                <a:latin typeface="Arial"/>
                <a:cs typeface="Arial"/>
              </a:rPr>
              <a:t>يوضّح نموذج المشاركة هذا كل سؤال خطوة بخطوة. سترى:</a:t>
            </a:r>
          </a:p>
          <a:p>
            <a:pPr rtl="1">
              <a:lnSpc>
                <a:spcPct val="150000"/>
              </a:lnSpc>
            </a:pPr>
            <a:r>
              <a:rPr lang="ar" sz="1800" b="0" i="0" u="none" strike="noStrike">
                <a:latin typeface="Arial"/>
                <a:cs typeface="Arial"/>
              </a:rPr>
              <a:t>شخصًا محددًا أراد الطالب مساعدته</a:t>
            </a:r>
          </a:p>
          <a:p>
            <a:pPr rtl="1">
              <a:lnSpc>
                <a:spcPct val="150000"/>
              </a:lnSpc>
            </a:pPr>
            <a:r>
              <a:rPr lang="ar" sz="1800" b="0" i="0" u="none" strike="noStrike">
                <a:latin typeface="Arial"/>
                <a:cs typeface="Arial"/>
              </a:rPr>
              <a:t>توضيح صريح للمشكلة</a:t>
            </a:r>
          </a:p>
          <a:p>
            <a:pPr rtl="1">
              <a:lnSpc>
                <a:spcPct val="150000"/>
              </a:lnSpc>
            </a:pPr>
            <a:r>
              <a:rPr lang="ar" sz="1800" b="0" i="0" u="none" strike="noStrike">
                <a:latin typeface="Arial"/>
                <a:cs typeface="Arial"/>
              </a:rPr>
              <a:t>فكرة ممتعة ومبتكرة لحلها</a:t>
            </a:r>
          </a:p>
          <a:p>
            <a:pPr rtl="1">
              <a:lnSpc>
                <a:spcPct val="150000"/>
              </a:lnSpc>
            </a:pPr>
            <a:r>
              <a:rPr lang="ar" sz="1800" b="0" i="0" u="none" strike="noStrike">
                <a:latin typeface="Arial"/>
                <a:cs typeface="Arial"/>
              </a:rPr>
              <a:t>كيف ستعمل الفكرة في الواقع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6ABAC9-F9E7-F6C9-1E52-D5A1463707D3}"/>
              </a:ext>
            </a:extLst>
          </p:cNvPr>
          <p:cNvSpPr txBox="1"/>
          <p:nvPr/>
        </p:nvSpPr>
        <p:spPr>
          <a:xfrm>
            <a:off x="838200" y="5774306"/>
            <a:ext cx="10388906" cy="40011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1"/>
            <a:r>
              <a:rPr lang="ar" sz="2000" b="0" i="0" u="none" strike="noStrike">
                <a:solidFill>
                  <a:srgbClr val="4C12A1"/>
                </a:solidFill>
                <a:latin typeface="Aptos"/>
              </a:rPr>
              <a:t>💡 </a:t>
            </a:r>
            <a:r>
              <a:rPr lang="ar" sz="2000" b="0" i="1" u="none" strike="noStrike">
                <a:solidFill>
                  <a:srgbClr val="4C12A1"/>
                </a:solidFill>
                <a:latin typeface="Aptos"/>
              </a:rPr>
              <a:t>تذكّر: هذا مجرد مثال واحد. يمكن أن تبدو فكرتك مختلفة تمامًا، وستكون كذلك!</a:t>
            </a:r>
            <a:r>
              <a:rPr lang="ar" sz="2000" b="0" i="0" u="none" strike="noStrike">
                <a:solidFill>
                  <a:srgbClr val="4C12A1"/>
                </a:solidFill>
                <a:latin typeface="Aptos"/>
              </a:rPr>
              <a:t> </a:t>
            </a:r>
          </a:p>
        </p:txBody>
      </p:sp>
    </p:spTree>
    <p:extLst>
      <p:ext uri="{BB962C8B-B14F-4D97-AF65-F5344CB8AC3E}">
        <p14:creationId val="427700888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A74C5A7F-1092-5956-D4B9-0BA8494F5502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3A05-8B89-20CF-23C3-17385939D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1"/>
            <a:r>
              <a:rPr lang="ar" sz="4400" b="1" i="0" u="none" strike="noStrike">
                <a:solidFill>
                  <a:srgbClr val="4C12A1"/>
                </a:solidFill>
                <a:latin typeface="Arial"/>
                <a:cs typeface="Arial"/>
              </a:rPr>
              <a:t>من تحاول مساعدته؟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A5CF605-8119-FBD0-198A-A73F498EF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585951"/>
            <a:ext cx="4168047" cy="2314020"/>
          </a:xfrm>
        </p:spPr>
        <p:txBody>
          <a:bodyPr>
            <a:noAutofit/>
          </a:bodyPr>
          <a:lstStyle/>
          <a:p>
            <a:pPr algn="l" rtl="1"/>
            <a:r>
              <a:rPr lang="ar" sz="2200" b="0" i="0" u="none" strike="noStrike">
                <a:latin typeface="Aptos"/>
              </a:rPr>
              <a:t>هل هم زملاؤك في الصف، معلمك، عائلتك، أصدقاؤك، أم ربما أشخاص لم تعرفهم بعد؟ </a:t>
            </a:r>
          </a:p>
          <a:p>
            <a:pPr algn="l"/>
            <a:endParaRPr lang="en-US"/>
          </a:p>
          <a:p>
            <a:pPr algn="l" rtl="1"/>
            <a:r>
              <a:rPr lang="ar" sz="2200" b="0" i="0" u="none" strike="noStrike">
                <a:latin typeface="Aptos"/>
              </a:rPr>
              <a:t>فكّر في شخص قد يحتاج إلى بعض المساعدة أو تغيير كبير!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316BE9-FEB6-AC27-8258-78B9BBC9FD68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C1A6166-C42C-314E-72D8-D908840DB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570388503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ارسم أو اكتب إجاباتك هنا: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" sz="1800" b="0" i="0" u="none" strike="noStrike" kern="1200">
                          <a:solidFill>
                            <a:srgbClr val="000000"/>
                          </a:solidFill>
                          <a:latin typeface="Aptos"/>
                          <a:ea typeface="+mn-ea"/>
                          <a:cs typeface="+mn-cs"/>
                        </a:rPr>
                        <a:t>أريد أن أساعد أطفالًا مثلي يعيشون في أماكن ممطرة وليس لديهم مساحة كبيرة للعب في المنزل.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7B774E19-D0F9-27D2-707B-7A613E056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91" y="3776882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C0D83C0-5803-9F98-C08D-92808A307662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هل قمت بـ:</a:t>
            </a:r>
          </a:p>
          <a:p>
            <a:pPr rtl="1"/>
            <a:r>
              <a:rPr lang="ar" sz="1800" b="0" i="0" u="none" strike="noStrike">
                <a:latin typeface="Aptos"/>
              </a:rPr>
              <a:t>اختيار شخص أو مجموعة محددة (وليس الجميع فقط)؟</a:t>
            </a:r>
          </a:p>
          <a:p>
            <a:pPr rtl="1"/>
            <a:r>
              <a:rPr lang="ar" sz="1800" b="0" i="0" u="none" strike="noStrike">
                <a:latin typeface="Aptos"/>
              </a:rPr>
              <a:t>تخيّل كيف يبدو هؤلاء أو ماذا يفعلون في الحياة الواقعية؟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17A8DC-AD06-482C-2060-9287EAD45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20" y="3429000"/>
            <a:ext cx="1991003" cy="28102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FBF8C5-C064-DC6C-65C8-992B413914A5}"/>
              </a:ext>
            </a:extLst>
          </p:cNvPr>
          <p:cNvSpPr txBox="1"/>
          <p:nvPr/>
        </p:nvSpPr>
        <p:spPr>
          <a:xfrm>
            <a:off x="3263006" y="4509313"/>
            <a:ext cx="3136757" cy="17543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مارك </a:t>
            </a:r>
          </a:p>
          <a:p>
            <a:pPr rtl="1"/>
            <a:r>
              <a:rPr lang="ar" sz="1800" b="0" i="0" u="none" strike="noStrike">
                <a:latin typeface="Aptos"/>
              </a:rPr>
              <a:t>8 سنوات</a:t>
            </a:r>
          </a:p>
          <a:p>
            <a:pPr rtl="1"/>
            <a:r>
              <a:rPr lang="ar" sz="1800" b="0" i="0" u="none" strike="noStrike">
                <a:latin typeface="Aptos"/>
              </a:rPr>
              <a:t>يعيش في مدينة نيويورك</a:t>
            </a:r>
          </a:p>
          <a:p>
            <a:pPr rtl="1"/>
            <a:r>
              <a:rPr lang="ar" sz="1800" b="0" i="0" u="none" strike="noStrike">
                <a:latin typeface="Aptos"/>
              </a:rPr>
              <a:t>يحب اللعب والجري في الأرجاء</a:t>
            </a:r>
          </a:p>
          <a:p>
            <a:pPr rtl="1"/>
            <a:r>
              <a:rPr lang="ar" sz="1800" b="0" i="0" u="none" strike="noStrike">
                <a:latin typeface="Aptos"/>
              </a:rPr>
              <a:t>لديه شقيقان وشقيقة واحدة في المنزل.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32F23D-CC59-87C9-7A17-BF10E194EC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8325" y="3903269"/>
            <a:ext cx="1524213" cy="523948"/>
          </a:xfrm>
          <a:prstGeom prst="rect">
            <a:avLst/>
          </a:prstGeom>
        </p:spPr>
      </p:pic>
    </p:spTree>
    <p:extLst>
      <p:ext uri="{BB962C8B-B14F-4D97-AF65-F5344CB8AC3E}">
        <p14:creationId val="335847296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50006EC1-6E58-9CB9-AACD-CDC2D95747E2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4B79-5001-2201-C65C-2B9C30CF1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1"/>
            <a:r>
              <a:rPr lang="ar" sz="4400" b="1" i="0" u="none" strike="noStrike">
                <a:solidFill>
                  <a:srgbClr val="4C12A1"/>
                </a:solidFill>
                <a:latin typeface="Arial"/>
                <a:cs typeface="Arial"/>
              </a:rPr>
              <a:t>ما المشكلة التي يواجهونها؟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E2537-E286-8660-FDA4-2A7787A48117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9F32313-637A-043A-7755-C9B21F92A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147163485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ارسم أو اكتب إجاباتك هنا: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4F18464F-DB5D-4E71-8654-C60C0C60F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91" y="3776882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134E28-2FB8-1E28-92FF-47A642F1B8D5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هل قمت بـ:</a:t>
            </a:r>
          </a:p>
          <a:p>
            <a:pPr rtl="1"/>
            <a:r>
              <a:rPr lang="ar" sz="1800" b="0" i="0" u="none" strike="noStrike">
                <a:latin typeface="Aptos"/>
              </a:rPr>
              <a:t>اشرح ما الذي يجعل الأمور صعبة بالنسبة للشخص؟</a:t>
            </a:r>
          </a:p>
          <a:p>
            <a:pPr rtl="1"/>
            <a:r>
              <a:rPr lang="ar" sz="1800" b="0" i="0" u="none" strike="noStrike">
                <a:latin typeface="Aptos"/>
              </a:rPr>
              <a:t>قدّم مثالًا واحدًا على المشكلة؟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389F010-6FA5-B08D-D4ED-4390CF90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1"/>
            <a:r>
              <a:rPr lang="ar" sz="2400" b="0" i="0" u="none" strike="noStrike">
                <a:latin typeface="Aptos"/>
              </a:rPr>
              <a:t>فكّر في الشخص الذي تساعده. </a:t>
            </a:r>
          </a:p>
          <a:p>
            <a:pPr algn="l" rtl="1"/>
            <a:r>
              <a:rPr lang="ar" sz="2400" b="0" i="0" u="none" strike="noStrike">
                <a:latin typeface="Aptos"/>
              </a:rPr>
              <a:t>ما الذي يجعل الأمور أصعب بالنسبة لهم؟ </a:t>
            </a:r>
          </a:p>
          <a:p>
            <a:pPr algn="l" rtl="1"/>
            <a:r>
              <a:rPr lang="ar" sz="2400" b="0" i="0" u="none" strike="noStrike">
                <a:latin typeface="Aptos"/>
              </a:rPr>
              <a:t>هل هناك شيء مفقود، أو غير عادل، أو مربك، أو لا يعمل بشكل صحيح؟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292220-D0F8-F871-F2FF-72A2BE55862A}"/>
              </a:ext>
            </a:extLst>
          </p:cNvPr>
          <p:cNvSpPr txBox="1"/>
          <p:nvPr/>
        </p:nvSpPr>
        <p:spPr>
          <a:xfrm>
            <a:off x="3048918" y="3263613"/>
            <a:ext cx="6097836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buNone/>
            </a:pP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B61D6A-132E-9E17-D647-5E64FD327C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883" y="1919426"/>
            <a:ext cx="4610743" cy="45631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407FF4-5A5C-3D46-5282-C37AD172A351}"/>
              </a:ext>
            </a:extLst>
          </p:cNvPr>
          <p:cNvSpPr txBox="1"/>
          <p:nvPr/>
        </p:nvSpPr>
        <p:spPr>
          <a:xfrm>
            <a:off x="819805" y="4786311"/>
            <a:ext cx="2379643" cy="14773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عندما تمطر أو يكون الجو حارًا في الخارج، لا يوجد لدينا مكان للعب في الداخل.</a:t>
            </a:r>
          </a:p>
          <a:p>
            <a:endParaRPr lang="en-US"/>
          </a:p>
        </p:txBody>
      </p:sp>
    </p:spTree>
    <p:extLst>
      <p:ext uri="{BB962C8B-B14F-4D97-AF65-F5344CB8AC3E}">
        <p14:creationId val="235160337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8E3ED859-F4CF-837B-96BC-99B22CC2E4D3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4DEA-1359-9A83-7A77-26A17D1B1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1"/>
            <a:r>
              <a:rPr lang="ar" sz="4400" b="1" i="0" u="none" strike="noStrike">
                <a:solidFill>
                  <a:srgbClr val="4C12A1"/>
                </a:solidFill>
                <a:latin typeface="Arial"/>
                <a:cs typeface="Arial"/>
              </a:rPr>
              <a:t>ما هي فكرتك؟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214D85-3260-F4A6-DEE8-903B5203C823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3672EF2-79DD-6BDC-39D7-C851F2545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440299603"/>
              </p:ext>
            </p:extLst>
          </p:nvPr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ارسم أو اكتب إجاباتك هنا: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4FA8181-DE79-6904-C8C2-E0AFF05B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621" y="3838425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999EFF-EEE4-A229-32EF-90EBAD88E0ED}"/>
              </a:ext>
            </a:extLst>
          </p:cNvPr>
          <p:cNvSpPr txBox="1"/>
          <p:nvPr/>
        </p:nvSpPr>
        <p:spPr>
          <a:xfrm>
            <a:off x="7469436" y="4481640"/>
            <a:ext cx="4497774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هل قمت بـ:</a:t>
            </a:r>
          </a:p>
          <a:p>
            <a:pPr rtl="1"/>
            <a:r>
              <a:rPr lang="ar" sz="1800" b="0" i="0" u="none" strike="noStrike">
                <a:latin typeface="Aptos"/>
              </a:rPr>
              <a:t>التفكير في كيفية مساعدة هذا الشخص على الشعور بتحسن أو جعل الأمور أسهل بالنسبة له؟</a:t>
            </a:r>
          </a:p>
          <a:p>
            <a:pPr rtl="1"/>
            <a:r>
              <a:rPr lang="ar" sz="1800" b="0" i="0" u="none" strike="noStrike">
                <a:latin typeface="Aptos"/>
              </a:rPr>
              <a:t>رسم أو كتابة أو عرض ما هي فكرتك؟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B460C88-4EBC-3686-E00A-D29E49CF4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1"/>
            <a:r>
              <a:rPr lang="ar" sz="2200" b="0" i="0" u="none" strike="noStrike">
                <a:latin typeface="Aptos"/>
              </a:rPr>
              <a:t>ما هي الفكرة الرائعة التي لديك لحل هذه المشكلة؟</a:t>
            </a:r>
          </a:p>
          <a:p>
            <a:pPr algn="l" rtl="1"/>
            <a:r>
              <a:rPr lang="ar" sz="2200" b="0" i="0" u="none" strike="noStrike">
                <a:latin typeface="Aptos"/>
              </a:rPr>
              <a:t>يمكن أن تكون فكرتك أي شيء—شيء جديد تخترعه، طريقة لتحسين شيء موجود، أو حتى نشاط أو مكان ممتع.</a:t>
            </a:r>
          </a:p>
          <a:p>
            <a:pPr algn="l" rtl="1"/>
            <a:r>
              <a:rPr lang="ar" sz="2200" b="0" i="0" u="none" strike="noStrike">
                <a:latin typeface="Aptos"/>
              </a:rPr>
              <a:t>هل يمكنك القيام بشيء مبدع باستخدام فكرتك لمساعدة الشخص على حل مشكلته؟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4F2C85-A580-4C9B-858B-3FE146B8F4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596" y="1801512"/>
            <a:ext cx="5586025" cy="4641584"/>
          </a:xfrm>
          <a:prstGeom prst="rect">
            <a:avLst/>
          </a:prstGeom>
        </p:spPr>
      </p:pic>
    </p:spTree>
    <p:extLst>
      <p:ext uri="{BB962C8B-B14F-4D97-AF65-F5344CB8AC3E}">
        <p14:creationId val="112359948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A890D06F-4584-306E-3597-068FF7A33A91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BEC12-F30D-AA9C-1DFB-0932D0A6A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8" y="288562"/>
            <a:ext cx="9144000" cy="827282"/>
          </a:xfrm>
        </p:spPr>
        <p:txBody>
          <a:bodyPr>
            <a:noAutofit/>
          </a:bodyPr>
          <a:lstStyle/>
          <a:p>
            <a:pPr algn="l" rtl="1"/>
            <a:r>
              <a:rPr lang="ar" sz="4400" b="1" i="0" u="none" strike="noStrike">
                <a:solidFill>
                  <a:srgbClr val="4C12A1"/>
                </a:solidFill>
                <a:latin typeface="Arial"/>
                <a:cs typeface="Arial"/>
              </a:rPr>
              <a:t>كيف ستعمل فكرتك؟</a:t>
            </a:r>
            <a:endParaRPr lang="en-US" i="1">
              <a:solidFill>
                <a:srgbClr val="FF5C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60C427-CA46-9A26-E7FD-7FA5013A223F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F575D49-1702-FE7E-2C3C-8316E07A9CCB}"/>
              </a:ext>
            </a:extLst>
          </p:cNvPr>
          <p:cNvGraphicFramePr>
            <a:graphicFrameLocks noGrp="1"/>
          </p:cNvGraphicFramePr>
          <p:nvPr/>
        </p:nvGraphicFramePr>
        <p:xfrm>
          <a:off x="510448" y="1330912"/>
          <a:ext cx="6661533" cy="51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1533">
                  <a:extLst>
                    <a:ext uri="{9D8B030D-6E8A-4147-A177-3AD203B41FA5}">
                      <a16:colId xmlns:a16="http://schemas.microsoft.com/office/drawing/2014/main" val="3121291124"/>
                    </a:ext>
                  </a:extLst>
                </a:gridCol>
              </a:tblGrid>
              <a:tr h="395704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ارسم أو اكتب إجاباتك هنا: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440"/>
                  </a:ext>
                </a:extLst>
              </a:tr>
              <a:tr h="4757826">
                <a:tc>
                  <a:txBody>
                    <a:bodyPr vert="horz" wrap="square">
                      <a:noAutofit/>
                    </a:bodyPr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9726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446B5DC-EFFA-2FCA-DA4C-A63154F92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621" y="3838425"/>
            <a:ext cx="5619584" cy="2486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BF14B44-E970-C5F5-CCBA-B570D98755CC}"/>
              </a:ext>
            </a:extLst>
          </p:cNvPr>
          <p:cNvSpPr txBox="1"/>
          <p:nvPr/>
        </p:nvSpPr>
        <p:spPr>
          <a:xfrm>
            <a:off x="7469436" y="4620138"/>
            <a:ext cx="4497774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هل قمت بـ:</a:t>
            </a:r>
          </a:p>
          <a:p>
            <a:pPr rtl="1"/>
            <a:r>
              <a:rPr lang="ar" sz="1800" b="0" i="0" u="none" strike="noStrike">
                <a:latin typeface="Aptos"/>
              </a:rPr>
              <a:t>شرح ماذا يحدث عندما يستخدم شخص ما فكرتك؟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778164B-4FDE-4B84-0271-6AA45E3EF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436" y="1330912"/>
            <a:ext cx="4168047" cy="2853357"/>
          </a:xfrm>
        </p:spPr>
        <p:txBody>
          <a:bodyPr>
            <a:noAutofit/>
          </a:bodyPr>
          <a:lstStyle/>
          <a:p>
            <a:pPr algn="l" rtl="1"/>
            <a:r>
              <a:rPr lang="ar" sz="2200" b="0" i="0" u="none" strike="noStrike">
                <a:latin typeface="Aptos"/>
              </a:rPr>
              <a:t>أخبرنا كيف سيستخدم الناس فكرتك وماذا تفعل.</a:t>
            </a:r>
          </a:p>
          <a:p>
            <a:pPr algn="l" rtl="1"/>
            <a:r>
              <a:rPr lang="ar" sz="2200" b="0" i="0" u="none" strike="noStrike">
                <a:latin typeface="Aptos"/>
              </a:rPr>
              <a:t>ما الخطوات التي يمكنك اتخاذها لجعل حلك يعمل؟ </a:t>
            </a:r>
          </a:p>
          <a:p>
            <a:pPr algn="l" rtl="1"/>
            <a:r>
              <a:rPr lang="ar" sz="2200" b="0" i="0" u="none" strike="noStrike">
                <a:latin typeface="Aptos"/>
              </a:rPr>
              <a:t>ما هي الأشياء القليلة الأولى التي تحتاجها لبدء فكرتك؟ </a:t>
            </a:r>
          </a:p>
          <a:p>
            <a:pPr algn="l" rtl="1"/>
            <a:r>
              <a:rPr lang="ar" sz="2200" b="0" i="0" u="none" strike="noStrike">
                <a:latin typeface="Aptos"/>
              </a:rPr>
              <a:t>كيف ستعرف إذا كان حلك يعمل؟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AF047-2975-EF93-966E-3FC8E51C3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397" y="1968962"/>
            <a:ext cx="4601217" cy="43562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FCDD17-2355-449C-5067-AFF304E3D231}"/>
              </a:ext>
            </a:extLst>
          </p:cNvPr>
          <p:cNvSpPr txBox="1"/>
          <p:nvPr/>
        </p:nvSpPr>
        <p:spPr>
          <a:xfrm>
            <a:off x="3977089" y="2423711"/>
            <a:ext cx="241636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مكان للعب يتناسب مع الخزانة!</a:t>
            </a:r>
          </a:p>
          <a:p>
            <a:pPr rtl="1"/>
            <a:r>
              <a:rPr lang="ar" sz="1800" b="0" i="0" u="none" strike="noStrike">
                <a:latin typeface="Aptos"/>
              </a:rPr>
              <a:t>يكبر عند ملئه بالهواء.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2046C-0974-5FDD-8244-8B4BAC44F509}"/>
              </a:ext>
            </a:extLst>
          </p:cNvPr>
          <p:cNvSpPr txBox="1"/>
          <p:nvPr/>
        </p:nvSpPr>
        <p:spPr>
          <a:xfrm>
            <a:off x="598583" y="4570856"/>
            <a:ext cx="282949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rtl="1"/>
            <a:r>
              <a:rPr lang="ar" sz="1800" b="0" i="0" u="none" strike="noStrike">
                <a:latin typeface="Aptos"/>
              </a:rPr>
              <a:t>سيكون لدينا مساحة للعب والتحرك في الداخل.</a:t>
            </a:r>
          </a:p>
          <a:p>
            <a:endParaRPr lang="en-US"/>
          </a:p>
          <a:p>
            <a:pPr rtl="1"/>
            <a:r>
              <a:rPr lang="ar" sz="1800" b="0" i="0" u="none" strike="noStrike">
                <a:latin typeface="Aptos"/>
              </a:rPr>
              <a:t>سيكون الحل ناجحًا إذا توقف أخي الصغير عن القفز على الأريكة.</a:t>
            </a:r>
          </a:p>
        </p:txBody>
      </p:sp>
    </p:spTree>
    <p:extLst>
      <p:ext uri="{BB962C8B-B14F-4D97-AF65-F5344CB8AC3E}">
        <p14:creationId val="272645074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Autofit/>
          </a:bodyPr>
          <a:lstStyle/>
          <a:p>
            <a:pPr rtl="1"/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الدوري الرسمي للخيال WSI </a:t>
            </a:r>
            <a:b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</a:br>
            <a:r>
              <a:rPr lang="ar" sz="4000" b="1" i="0" u="none" strike="noStrike">
                <a:solidFill>
                  <a:srgbClr val="4C12A1"/>
                </a:solidFill>
                <a:latin typeface="Arial"/>
                <a:cs typeface="Arial"/>
              </a:rPr>
              <a:t>نموذج المشاركة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630383"/>
            <a:ext cx="10878204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1"/>
            <a:r>
              <a:rPr lang="ar" sz="2400" b="0" i="0" u="none" strike="noStrike">
                <a:latin typeface="Aptos"/>
              </a:rPr>
              <a:t>نحن متحمسون جدًا لوجودك معنا! لديك أفكار كبيرة، ونتطلع لرؤية كيف ستستخدمها لمساعدة الآخرين وجعل العالم مكانًا أفضل.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2539971"/>
            <a:ext cx="10572509" cy="132343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1"/>
            <a:r>
              <a:rPr lang="ar" sz="2000" b="1" i="0" u="none" strike="noStrike">
                <a:latin typeface="Arial"/>
                <a:cs typeface="Arial"/>
              </a:rPr>
              <a:t>هيا نبدأ!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ar" sz="2000" b="0" i="0" u="none" strike="noStrike">
                <a:latin typeface="Arial"/>
                <a:cs typeface="Arial"/>
              </a:rPr>
              <a:t>لا تتردد في رسم الصور، أو الكتابة بالقلم الرصاص أو القلم، أو الكتابة على الكمبيوتر إذا فضلت ذلك.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ar" sz="2000" b="0" i="0" u="none" strike="noStrike">
                <a:latin typeface="Arial"/>
                <a:cs typeface="Arial"/>
              </a:rPr>
              <a:t>هناك أربعة أسئلة للإجابة عليها.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ar" sz="2000" b="0" i="0" u="none" strike="noStrike">
                <a:latin typeface="Arial"/>
                <a:cs typeface="Arial"/>
              </a:rPr>
              <a:t>لا توجد فكرة صحيحة أو خاطئة، فقط شارك تفكيرك وإبداعك!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58785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ts val="1950"/>
              </a:lnSpc>
              <a:buNone/>
            </a:pPr>
            <a:endParaRPr lang="en-US" sz="16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ts val="1950"/>
              </a:lnSpc>
              <a:buNone/>
            </a:pPr>
            <a:r>
              <a:rPr lang="ar" sz="1600" b="1" i="1" u="none" strike="noStrike">
                <a:solidFill>
                  <a:srgbClr val="FF0000"/>
                </a:solidFill>
                <a:latin typeface="Arial"/>
                <a:cs typeface="Arial"/>
              </a:rPr>
              <a:t>تذكّر أن يقوم معلمك أو ولي أمرك بإرسال مشاركتك بحلول يوم الجمعة، 12 ديسمبر 2025!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724382" y="4226391"/>
            <a:ext cx="7385857" cy="132343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rtl="1"/>
            <a:r>
              <a:rPr lang="ar" sz="2000" b="0" i="0" u="none" strike="noStrike">
                <a:latin typeface="Arial"/>
                <a:cs typeface="Arial"/>
              </a:rPr>
              <a:t>اسم الابتكار: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/>
            <a:r>
              <a:rPr lang="ar" sz="2000" b="0" i="0" u="none" strike="noStrike">
                <a:latin typeface="Arial"/>
                <a:cs typeface="Arial"/>
              </a:rPr>
              <a:t>أسماء أعضاء الفريق:</a:t>
            </a:r>
          </a:p>
        </p:txBody>
      </p:sp>
    </p:spTree>
    <p:extLst>
      <p:ext uri="{BB962C8B-B14F-4D97-AF65-F5344CB8AC3E}">
        <p14:creationId val="341310070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677945318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من تحاول مساعدته؟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ما المشكلة التي يواجهونها؟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405579162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1"/>
            <a:r>
              <a:rPr lang="ar" sz="1200" b="0" i="0" u="none" strike="noStrike">
                <a:solidFill>
                  <a:srgbClr val="000000"/>
                </a:solidFill>
                <a:latin typeface="Aptos"/>
              </a:rPr>
              <a:t>مدعوم من NFTE | النموذج الرسمي لمشاركة دوري الخيال WSI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1857387927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ما هي فكرتك؟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 rtl="1"/>
                      <a:r>
                        <a:rPr lang="ar" sz="1800" b="1" i="0" u="none" strike="noStrike">
                          <a:solidFill>
                            <a:srgbClr val="000000"/>
                          </a:solidFill>
                          <a:latin typeface="Aptos"/>
                        </a:rPr>
                        <a:t>كيف ستعمل فكرتك؟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>
                      <a:noAutofit/>
                    </a:bodyPr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3760177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8.0.7"/>
  <p:tag name="AS_OS" val="Unix 5.10.228.219"/>
  <p:tag name="AS_RELEASE_DATE" val="2024.11.14"/>
  <p:tag name="AS_TITLE" val="Aspose.Slides for .NET6"/>
  <p:tag name="AS_VERSION" val="24.1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ptos Display" panose="0211000402020202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ptos" panose="0211000402020202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ptos Display" panose="0211000402020202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ptos" panose="0211000402020202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1D0681A6-340B-4E3D-97DE-FE63245B06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DF5174-451C-48FE-9A29-FA604B4CDC34}">
  <ds:schemaRefs>
    <ds:schemaRef ds:uri="0ed5cc2c-efce-4d55-9438-26f323c071f4"/>
    <ds:schemaRef ds:uri="7307a2c0-140f-4bff-b1fc-527828c176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48AC810-2DE1-430B-9B57-F8324E3C3CA2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307a2c0-140f-4bff-b1fc-527828c17630"/>
    <ds:schemaRef ds:uri="0ed5cc2c-efce-4d55-9438-26f323c071f4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1bd1d224-d6be-4edf-8e64-97884bc5e673}" enabled="0" method="" siteId="{1bd1d224-d6be-4edf-8e64-97884bc5e673}" removed="1"/>
</clbl:labelList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75</Paragraphs>
  <Slides>10</Slides>
  <Notes>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5">
      <vt:lpstr>Arial</vt:lpstr>
      <vt:lpstr>Aptos Display</vt:lpstr>
      <vt:lpstr>Aptos</vt:lpstr>
      <vt:lpstr>Calibri</vt:lpstr>
      <vt:lpstr>Office Theme</vt:lpstr>
      <vt:lpstr>مداخلات دوري الخيال 6 خطوات لإلهام ابتكار الطلاب</vt:lpstr>
      <vt:lpstr>شاهد كيف يتم ذلك: نموذج المشاركة</vt:lpstr>
      <vt:lpstr>من تحاول مساعدته؟</vt:lpstr>
      <vt:lpstr>ما المشكلة التي يواجهونها؟</vt:lpstr>
      <vt:lpstr>ما هي فكرتك؟</vt:lpstr>
      <vt:lpstr>كيف ستعمل فكرتك؟</vt:lpstr>
      <vt:lpstr>الدوري الرسمي للخيال WSI نموذج المشاركة</vt:lpstr>
      <vt:lpstr>PowerPoint Presentation</vt:lpstr>
      <vt:lpstr>PowerPoint Presentation</vt:lpstr>
      <vt:lpstr>قائمة التحقق من المشاركة: استعد للتقديم</vt:lpstr>
    </vt:vector>
  </TitlesOfParts>
  <LinksUpToDate>0</LinksUpToDate>
  <SharedDoc>0</SharedDoc>
  <HyperlinksChanged>0</HyperlinksChanged>
  <Application>Aspose.Slides for .NET</Application>
  <AppVersion>24.1100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Cheyanne Ornelas</dc:creator>
  <cp:lastModifiedBy>Cheyanne Ornelas</cp:lastModifiedBy>
  <cp:revision>10</cp:revision>
  <dcterms:created xsi:type="dcterms:W3CDTF">2025-07-10T18:05:22Z</dcterms:created>
  <dcterms:modified xsi:type="dcterms:W3CDTF">2025-09-08T19:10:26Z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