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comments/moderncomment1.xml" ContentType="application/vnd.ms-powerpoint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microsoft.com/office/2020/02/relationships/classificationlabels" Target="docMetadata/LabelInfo.xml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package/2006/relationships/metadata/thumbnail" Target="docProps/thumbnail.jpeg" /><Relationship Id="rId6" Type="http://schemas.openxmlformats.org/officeDocument/2006/relationships/custom-properties" Target="docProps/custom.xml" /></Relationships>
</file>

<file path=ppt/presentation.xml><?xml version="1.0" encoding="utf-8"?>
<!--Generated by Aspose.Slides for .NET 24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6"/>
  </p:sldMasterIdLst>
  <p:notesMasterIdLst>
    <p:notesMasterId r:id="rId7"/>
  </p:notesMasterIdLst>
  <p:sldIdLst>
    <p:sldId id="256" r:id="rId8"/>
    <p:sldId id="263" r:id="rId9"/>
    <p:sldId id="259" r:id="rId10"/>
    <p:sldId id="260" r:id="rId11"/>
    <p:sldId id="261" r:id="rId12"/>
    <p:sldId id="262" r:id="rId13"/>
    <p:sldId id="274" r:id="rId14"/>
    <p:sldId id="272" r:id="rId15"/>
    <p:sldId id="273" r:id="rId16"/>
    <p:sldId id="275" r:id="rId17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p="http://schemas.openxmlformats.org/presentationml/2006/main" xmlns:p188="http://schemas.microsoft.com/office/powerpoint/2018/8/main">
  <p188:author id="{58B3A3C8-2410-130E-9415-BEE0DB0BC432}" name="Stephanie Alvarado" initials="SA" userId="S::stephaniea@nfte.com::6321371b-e95b-4801-bdde-d2640f29f2d4" providerId="AD"/>
</p188:authorLst>
</file>

<file path=ppt/commentAuthors.xml><?xml version="1.0" encoding="utf-8"?>
<p:cmAuthorLst xmlns:p="http://schemas.openxmlformats.org/presentationml/2006/main">
  <p:cmAuthor id="0" name="Cheyanne Ornelas" initials="CO" lastIdx="0" clrIdx="1"/>
  <p:cmAuthor id="1" name="Stephanie Alvarado" initials="SA" lastIdx="1" clrIdx="2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57FC1-B58F-50C9-E204-03A7CEE55BBF}" v="48" dt="2025-08-20T17:05:07.405"/>
  </p1510:revLst>
</p1510:revInfo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15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tags" Target="tags/tag1.xml" /><Relationship Id="rId19" Type="http://schemas.openxmlformats.org/officeDocument/2006/relationships/presProps" Target="presProps.xml" /><Relationship Id="rId2" Type="http://schemas.openxmlformats.org/officeDocument/2006/relationships/customXml" Target="../customXml/item2.xml" /><Relationship Id="rId20" Type="http://schemas.microsoft.com/office/2016/11/relationships/changesInfo" Target="changesInfos/changesInfo1.xml" /><Relationship Id="rId21" Type="http://schemas.microsoft.com/office/2015/10/relationships/revisionInfo" Target="revisionInfo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microsoft.com/office/2018/10/relationships/authors" Target="authors.xml" /><Relationship Id="rId6" Type="http://schemas.openxmlformats.org/officeDocument/2006/relationships/slideMaster" Target="slideMasters/slideMaster1.xml" /><Relationship Id="rId7" Type="http://schemas.openxmlformats.org/officeDocument/2006/relationships/notesMaster" Target="notesMasters/notes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yanne Ornelas" userId="S::cheyanneo@nfte.com::65bfaf50-dc80-4005-a107-e6517422205a" providerId="AD" clId="Web-{54E57FC1-B58F-50C9-E204-03A7CEE55BBF}"/>
    <pc:docChg chg="modSld">
      <pc:chgData name="Cheyanne Ornelas" userId="S::cheyanneo@nfte.com::65bfaf50-dc80-4005-a107-e6517422205a" providerId="AD" clId="Web-{54E57FC1-B58F-50C9-E204-03A7CEE55BBF}" dt="2025-08-20T17:05:04.952" v="44" actId="1076"/>
      <pc:docMkLst>
        <pc:docMk/>
      </pc:docMkLst>
      <pc:sldChg chg="modSp">
        <pc:chgData name="Cheyanne Ornelas" userId="S::cheyanneo@nfte.com::65bfaf50-dc80-4005-a107-e6517422205a" providerId="AD" clId="Web-{54E57FC1-B58F-50C9-E204-03A7CEE55BBF}" dt="2025-08-20T17:05:04.952" v="44" actId="1076"/>
        <pc:sldMkLst>
          <pc:docMk/>
          <pc:sldMk cId="3902245577" sldId="256"/>
        </pc:sldMkLst>
        <pc:spChg chg="mod">
          <ac:chgData name="Cheyanne Ornelas" userId="S::cheyanneo@nfte.com::65bfaf50-dc80-4005-a107-e6517422205a" providerId="AD" clId="Web-{54E57FC1-B58F-50C9-E204-03A7CEE55BBF}" dt="2025-08-20T17:05:04.952" v="44" actId="1076"/>
          <ac:spMkLst>
            <pc:docMk/>
            <pc:sldMk cId="3902245577" sldId="256"/>
            <ac:spMk id="2" creationId="{03919608-A66A-CA76-98E1-2C02B8914F66}"/>
          </ac:spMkLst>
        </pc:spChg>
        <pc:spChg chg="mod">
          <ac:chgData name="Cheyanne Ornelas" userId="S::cheyanneo@nfte.com::65bfaf50-dc80-4005-a107-e6517422205a" providerId="AD" clId="Web-{54E57FC1-B58F-50C9-E204-03A7CEE55BBF}" dt="2025-08-20T17:04:58.295" v="42" actId="1076"/>
          <ac:spMkLst>
            <pc:docMk/>
            <pc:sldMk cId="3902245577" sldId="256"/>
            <ac:spMk id="3" creationId="{143A5946-CD24-0F0E-26DF-EBF67E5C7153}"/>
          </ac:spMkLst>
        </pc:spChg>
      </pc:sldChg>
    </pc:docChg>
  </pc:docChgLst>
</pc:chgInfo>
</file>

<file path=ppt/comments/moderncomment1.xml><?xml version="1.0" encoding="utf-8"?>
<p188:cmLst xmlns:pc="http://schemas.microsoft.com/office/powerpoint/2013/main/command" xmlns:ac="http://schemas.microsoft.com/office/drawing/2013/main/command"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="http://schemas.openxmlformats.org/presentationml/2006/main" xmlns:p188="http://schemas.microsoft.com/office/powerpoint/2018/8/main">
  <p188:cm id="{8741C781-5B46-48E6-95C4-0A2D71743844}" authorId="{58B3A3C8-2410-130E-9415-BEE0DB0BC432}" status="resolved" created="2025-07-16T13:08:58.5010000">
    <ac:deMkLst>
      <pc:docMk/>
      <pc:sldMk cId="3902245577" sldId="256"/>
      <ac:spMk id="2"/>
    </ac:deMkLst>
    <p188:pos x="0" y="0"/>
    <p188:txBody>
      <a:bodyPr/>
      <a:lstStyle/>
      <a:p>
        <a:r>
          <a:rPr/>
          <a:t>This isn't for Educators, right?</a:t>
        </a:r>
      </a:p>
    </p188:txBody>
  </p188:cm>
</p188:cmLst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" sz="12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12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12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2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200" b="0" i="0" u="none" strike="noStrike">
                <a:latin typeface="Aptos"/>
              </a:rPr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9297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99A0C98B-A5B7-B06D-0A70-6C1A92C66F9E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8A2EE4-40C3-6347-24DF-5DE1AD0D7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EB7E13-BF46-2C85-C86E-9005A50E8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BE440-91C7-E1CD-F6FA-F819262EB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val="79371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1469BF02-CE7D-585F-C3D7-AB1ABC4038EB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870C09-8BB3-2D80-7760-C5636CB55F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DEE68B-6008-2F5B-FC78-EDA98810A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F41AE-DF4E-01A6-547C-474FC92EA9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val="2252026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7F0A695B-4874-61F8-0FBC-B6F6678FF15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6D2FCF-5280-727C-9F6E-FB13B042B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0B1313-E412-1EDE-A99B-CD00CDE378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0AFEE-6762-0416-B3EB-8309FC96CC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val="27090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732C9971-672F-AC09-1497-FDB883FCE5F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5FF38-575F-581D-96F9-8867B173E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A485CB-CDF3-1F31-A264-A41F3EAD1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A82AD-8B86-128E-1C54-24092594A9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val="1367391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6F39D78C-64E7-1786-259C-9212B6B5470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4DE9DB-ACA0-3587-04B8-BDDFA30596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6E4E5F-4DDB-2936-0DA4-F563AA86BC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9EEC2-1B50-7219-AA3C-AD96739111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val="15776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7D410472-5DF4-B74C-3D48-3C95A8CCC0A8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54213E-030D-D5F4-49FB-934C66EA2D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19A02F-07D6-F0A0-1F66-94A093E1A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E534D-AB56-84C1-7403-1FA187A54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3A70CE-6435-4668-84E2-DF66A395F1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val="428300759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C2F2-2BD1-7768-3FD2-04CFF545A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rtl="0"/>
            <a:r>
              <a:rPr lang="es" sz="60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CB9FB-2F69-DB06-6281-68F472325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" sz="2400" b="0" i="0" u="none" strike="noStrike">
                <a:latin typeface="Aptos"/>
              </a:rPr>
              <a:t>Haga clic para editar el estilo de subtítulo principal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369C1-2196-A81B-B581-78162ABF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544C2-E634-394D-F97A-B3506724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18EB0-7EEF-10B6-84E7-F58AD718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340442665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7A4A5-089A-6F24-2217-3E4C9784E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A1480-5753-BC78-329E-92AD36D20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59E1F-0073-81DC-175F-40DDF238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A9AA6-DFBD-0ED5-108D-D12BEF083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DD722-9CA4-2FA4-401D-489EC59E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98674010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39C84B-6593-6FA9-0DA9-8F20A04EE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107E4-FDE2-7E93-F1C7-1CA7BBC4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68F80-58AB-CF7D-3885-AB5D36AA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490DA-0B64-1B85-57F5-F9F1616C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E4B57-5D83-8D30-3828-7FD44E90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68042387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467D-D61F-E8A2-030B-95F7D2C47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9BE6-BF1A-3982-797C-A29C635EA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95E85-33E9-20FB-25EB-46E670BFB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AFD25-E8F9-9F25-9D72-E2B628CB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569C2-4E55-D861-7D02-604915B1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67053752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A085-EDAE-B817-44E6-669DA390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rtl="0"/>
            <a:r>
              <a:rPr lang="es" sz="60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0D4C2-AB86-009A-AA0F-4AE8CE45C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es" sz="2400" b="0" i="0" u="none" strike="noStrike">
                <a:latin typeface="Aptos"/>
              </a:rPr>
              <a:t>Haga clic para editar los estilos de texto maestro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ADE7E-0AAC-064D-F22F-D857B6240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6DD92-7D0A-BC00-EDF2-3BF9DD88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24E38-CEAB-1E30-4D5D-D1A87392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317379845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3D32-C189-0809-6460-C6BF1BD84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3177A-B5FD-DFD3-AA12-75FE07AB20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2B6CD-E869-600A-9005-BF51044AD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4E505-0991-8CCB-2E73-37DCC5418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E5BD2-ED99-0FD7-C9B6-C8E37545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80D44-93E8-A43D-85EC-A37E60E18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207516602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F8430-017D-C22E-D0AB-E207E8FB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27C11-521B-5CA2-0DC8-04713C5E6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" sz="2400" b="1" i="0" u="none" strike="noStrike">
                <a:latin typeface="Aptos"/>
              </a:rPr>
              <a:t>Haga clic para editar los estilos de texto maestro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0A4D9-AD2B-6145-D7C8-7D76F4BA4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DBFC4-E8F8-E932-EDF8-BB00D36E0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" sz="2400" b="1" i="0" u="none" strike="noStrike">
                <a:latin typeface="Aptos"/>
              </a:rPr>
              <a:t>Haga clic para editar los estilos de texto maestro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0B7D53-6F0A-3491-B2A8-82333DE9F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04A80E-1FEA-6815-FEE5-FE7B0649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C4924-1487-C881-CFBE-262C3C8C5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F2F326-0B56-ABE2-018F-228FEBA4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27991138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2070D-FFAF-A796-6831-882F6B98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EB820-C97A-A1DE-6B05-19C1D7FA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311E7-F487-A0AC-BEB3-D96B031D6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2E3350-013D-FACB-F59B-37353741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222603197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E922EB-D485-B1B1-8CBA-A8166A798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9F45A6-A3C8-D6C3-481D-350D0423A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22CBE-3AAC-BF3F-858B-2D5BF155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109217879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887C-1195-9749-8CF6-5EFAC86CD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rtl="0"/>
            <a:r>
              <a:rPr lang="es" sz="32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AD30B-0A2B-CD62-FED4-80F282417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" sz="32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8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4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20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20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29B6F5-79EB-AE33-57D3-F403FC149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" sz="1600" b="0" i="0" u="none" strike="noStrike">
                <a:latin typeface="Aptos"/>
              </a:rPr>
              <a:t>Haga clic para editar los estilos de texto maestro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18C07-1509-4907-29D5-E97EDA78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E39D8-24E2-ED6C-FC12-47EC7E07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22C43-F9B5-20E0-3C08-09FD098C2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260645855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50E6-C805-16C6-F0F5-8BA5CEA7E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rtl="0"/>
            <a:r>
              <a:rPr lang="es" sz="32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C8C41-B55C-37A9-4A25-407AD9C4B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5B6D5-6190-EC0F-1069-1EABFA791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" sz="1600" b="0" i="0" u="none" strike="noStrike">
                <a:latin typeface="Aptos"/>
              </a:rPr>
              <a:t>Haga clic para editar los estilos de texto maestro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5C5E11-8A0E-88D5-439F-2CCF4661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FBB9F-42FA-8AF0-93A7-BDD55571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46EFC-CEA8-A569-8926-14CABFFD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1597401891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68DF3F-1C5B-C89B-3035-39054595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" sz="4400" b="0" i="0" u="none" strike="noStrike">
                <a:latin typeface="Aptos Display"/>
              </a:rPr>
              <a:t>Haga clic para editar el estilo del título principal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CC934-DEF9-70AC-080E-2A6989FB5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" sz="2800" b="0" i="0" u="none" strike="noStrike">
                <a:latin typeface="Aptos"/>
              </a:rPr>
              <a:t>Haga clic para editar los estilos de texto maestro</a:t>
            </a:r>
          </a:p>
          <a:p>
            <a:pPr lvl="1" rtl="0"/>
            <a:r>
              <a:rPr lang="es" sz="2400" b="0" i="0" u="none" strike="noStrike">
                <a:latin typeface="Aptos"/>
              </a:rPr>
              <a:t>Segundo nivel</a:t>
            </a:r>
          </a:p>
          <a:p>
            <a:pPr lvl="2" rtl="0"/>
            <a:r>
              <a:rPr lang="es" sz="2000" b="0" i="0" u="none" strike="noStrike">
                <a:latin typeface="Aptos"/>
              </a:rPr>
              <a:t>Tercer nivel</a:t>
            </a:r>
          </a:p>
          <a:p>
            <a:pPr lvl="3" rtl="0"/>
            <a:r>
              <a:rPr lang="es" sz="1800" b="0" i="0" u="none" strike="noStrike">
                <a:latin typeface="Aptos"/>
              </a:rPr>
              <a:t>Cuarto nivel</a:t>
            </a:r>
          </a:p>
          <a:p>
            <a:pPr lvl="4" rtl="0"/>
            <a:r>
              <a:rPr lang="es" sz="1800" b="0" i="0" u="none" strike="noStrike">
                <a:latin typeface="Aptos"/>
              </a:rPr>
              <a:t>Quinto nivel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BD5AC-F4C2-4DDF-6450-17FF4A1D5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r>
              <a:rPr lang="es" sz="1200" b="0" i="0" u="none" strike="noStrike">
                <a:latin typeface="Aptos"/>
              </a:rPr>
              <a:t>8/20/2025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31CA0-632E-024A-672A-B2BBFF544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0BC63-AC2B-6A58-7D04-066EEA088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r>
              <a:rPr lang="es" sz="1200" b="0" i="0" u="none" strike="noStrike">
                <a:latin typeface="Aptos"/>
              </a:rPr>
              <a:t>‹#›</a:t>
            </a:r>
            <a:endParaRPr lang="en-US"/>
          </a:p>
        </p:txBody>
      </p:sp>
    </p:spTree>
    <p:extLst>
      <p:ext uri="{BB962C8B-B14F-4D97-AF65-F5344CB8AC3E}">
        <p14:creationId val="220987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microsoft.com/office/2018/10/relationships/comments" Target="../comments/moderncommen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png" /><Relationship Id="rId4" Type="http://schemas.openxmlformats.org/officeDocument/2006/relationships/image" Target="../media/image2.png" /><Relationship Id="rId5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png" /><Relationship Id="rId4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1.png" /><Relationship Id="rId4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1.png" /><Relationship Id="rId4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9608-A66A-CA76-98E1-2C02B8914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448" y="556243"/>
            <a:ext cx="9144000" cy="1043849"/>
          </a:xfrm>
        </p:spPr>
        <p:txBody>
          <a:bodyPr>
            <a:noAutofit/>
          </a:bodyPr>
          <a:lstStyle/>
          <a:p>
            <a:pPr algn="l" rtl="0"/>
            <a: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  <a:t>Entradas de la Liga de imaginación </a:t>
            </a:r>
            <a:br>
              <a:rPr lang="es" sz="5400" b="0" i="0" u="none" strike="noStrike">
                <a:latin typeface="Arial"/>
                <a:cs typeface="Arial"/>
              </a:rPr>
            </a:br>
            <a:r>
              <a:rPr lang="es" sz="2800" b="0" i="1" u="none" strike="noStrike">
                <a:solidFill>
                  <a:srgbClr val="FF5C39"/>
                </a:solidFill>
                <a:latin typeface="Arial"/>
                <a:cs typeface="Arial"/>
              </a:rPr>
              <a:t>6 Pasos para Inspirar la Innovación estudiantil</a:t>
            </a:r>
            <a:endParaRPr lang="en-US" i="1">
              <a:solidFill>
                <a:srgbClr val="FF5C39"/>
              </a:solidFill>
              <a:latin typeface="Arial"/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A5946-CD24-0F0E-26DF-EBF67E5C7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447" y="1600092"/>
            <a:ext cx="11002179" cy="47482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 algn="l" rtl="0"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Simplifique el lenguaje y use términos apropiados para la edad: </a:t>
            </a:r>
            <a:r>
              <a:rPr lang="es" sz="1400" b="0" i="0" u="none" strike="noStrike">
                <a:latin typeface="Arial"/>
                <a:cs typeface="Arial"/>
              </a:rPr>
              <a:t>utilice un lenguaje directo que los participantes más jóvenes puedan entender fácilmente. Por ejemplo, en lugar de "proyecto de innovación", diga: "tu idea para ayudar a otros". </a:t>
            </a:r>
            <a:endParaRPr lang="en-US"/>
          </a:p>
          <a:p>
            <a:pPr marL="457200" indent="-457200" algn="l" rtl="0"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Brinde aliento y enfatice la diversión: </a:t>
            </a:r>
            <a:r>
              <a:rPr lang="es" sz="1400" b="0" i="0" u="none" strike="noStrike">
                <a:latin typeface="Arial"/>
                <a:cs typeface="Arial"/>
              </a:rPr>
              <a:t>incluya frases motivacionales como "¡Diviértete con tus ideas!" o "¡Muéstranos tu creatividad!" Enfatice la oportunidad para que los participantes sean creativos y marquen la diferencia de una manera emocionante: "¡Tu idea podría hacer del mundo un lugar mejor!"</a:t>
            </a:r>
          </a:p>
          <a:p>
            <a:pPr marL="457200" indent="-457200" algn="l" rtl="0"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Esquematizar pasos en un formato de lista de verificación simple: </a:t>
            </a:r>
            <a:r>
              <a:rPr lang="es" sz="1400" b="0" i="0" u="none" strike="noStrike">
                <a:latin typeface="Arial"/>
                <a:cs typeface="Arial"/>
              </a:rPr>
              <a:t>desglosar los pasos en un formato de lista de verificación. Por ejemplo:</a:t>
            </a:r>
          </a:p>
          <a:p>
            <a:pPr marL="914400" lvl="1" indent="-457200" algn="l" rtl="0">
              <a:buFont typeface="+mj-lt"/>
              <a:buAutoNum type="arabicParenR"/>
            </a:pPr>
            <a:r>
              <a:rPr lang="es" sz="1400" b="0" i="0" u="none" strike="noStrike">
                <a:latin typeface="Arial"/>
                <a:cs typeface="Arial"/>
              </a:rPr>
              <a:t>Elija un desafío.</a:t>
            </a:r>
          </a:p>
          <a:p>
            <a:pPr marL="914400" lvl="1" indent="-457200" algn="l" rtl="0">
              <a:buFont typeface="+mj-lt"/>
              <a:buAutoNum type="arabicParenR"/>
            </a:pPr>
            <a:r>
              <a:rPr lang="es" sz="1400" b="0" i="0" u="none" strike="noStrike">
                <a:latin typeface="Arial"/>
                <a:cs typeface="Arial"/>
              </a:rPr>
              <a:t>Piense en su solución.</a:t>
            </a:r>
          </a:p>
          <a:p>
            <a:pPr marL="914400" lvl="1" indent="-457200" algn="l" rtl="0">
              <a:buFont typeface="+mj-lt"/>
              <a:buAutoNum type="arabicParenR"/>
            </a:pPr>
            <a:r>
              <a:rPr lang="es" sz="1400" b="0" i="0" u="none" strike="noStrike">
                <a:latin typeface="Arial"/>
                <a:cs typeface="Arial"/>
              </a:rPr>
              <a:t>Describa o dibuje su idea.</a:t>
            </a:r>
          </a:p>
          <a:p>
            <a:pPr marL="914400" lvl="1" indent="-457200" algn="l" rtl="0">
              <a:buFont typeface="+mj-lt"/>
              <a:buAutoNum type="arabicParenR"/>
            </a:pPr>
            <a:r>
              <a:rPr lang="es" sz="1400" b="0" i="0" u="none" strike="noStrike">
                <a:latin typeface="Arial"/>
                <a:cs typeface="Arial"/>
              </a:rPr>
              <a:t>Envíe su participación antes del viernes 12 de diciembre de 2025.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Proporcione ejemplos específicos y sugerencias: </a:t>
            </a:r>
            <a:r>
              <a:rPr lang="es" sz="1400" b="0" i="0" u="none" strike="noStrike">
                <a:latin typeface="Arial"/>
                <a:cs typeface="Arial"/>
              </a:rPr>
              <a:t>ayude a los participantes a generar ideas con ejemplos. "Por ejemplo, si se elige el desafío de 'Agua limpia', se podrían idear maneras de ahorrar agua en el vecindario o hacer que sea más fácil para las personas tener agua limpia".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Aclare brevemente los requisitos de presentación: </a:t>
            </a:r>
            <a:r>
              <a:rPr lang="es" sz="1400" b="0" i="0" u="none" strike="noStrike">
                <a:latin typeface="Arial"/>
                <a:cs typeface="Arial"/>
              </a:rPr>
              <a:t>proporcione a los estudiantes una comprensión clara de los Objetivos de desarrollo sostenible (ODS) y cada desafío. Comparta perfiles de clientes para ayudarles a identificar a quién podría beneficiar su idea e inspirar soluciones con impacto en el mundo real.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s" sz="1400" b="1" i="0" u="none" strike="noStrike">
                <a:latin typeface="Arial"/>
                <a:cs typeface="Arial"/>
              </a:rPr>
              <a:t>Refuerce los resultados de aprendizaje positivos: </a:t>
            </a:r>
            <a:r>
              <a:rPr lang="es" sz="1400" b="0" i="0" u="none" strike="noStrike">
                <a:latin typeface="Arial"/>
                <a:cs typeface="Arial"/>
              </a:rPr>
              <a:t>refuerce que la experiencia se trata de aprendizaje y crecimiento. "¡Este desafío ayuda a practicar pensar sobre problemas y encontrar soluciones, como un inventor!"</a:t>
            </a:r>
          </a:p>
        </p:txBody>
      </p:sp>
    </p:spTree>
    <p:extLst>
      <p:ext uri="{BB962C8B-B14F-4D97-AF65-F5344CB8AC3E}">
        <p14:creationId val="3902245577"/>
      </p:ext>
    </p:extLst>
  </p:cSld>
  <p:clrMapOvr>
    <a:masterClrMapping/>
  </p:clrMapOvr>
  <p:transition/>
  <p:timing/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FADD69A8-C3CC-FC5D-BA8E-9F3FB13E6A2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8607F-BB69-F596-D47A-12AA1B706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080" y="226229"/>
            <a:ext cx="10515600" cy="1325563"/>
          </a:xfrm>
        </p:spPr>
        <p:txBody>
          <a:bodyPr>
            <a:noAutofit/>
          </a:bodyPr>
          <a:lstStyle/>
          <a:p>
            <a:pPr rtl="0"/>
            <a: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  <a:t>Lista de Verificación de entrada: Prepárese para enviar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C8A144-D3E3-E319-1C7B-9048764CE3DB}"/>
              </a:ext>
            </a:extLst>
          </p:cNvPr>
          <p:cNvSpPr txBox="1"/>
          <p:nvPr/>
        </p:nvSpPr>
        <p:spPr>
          <a:xfrm>
            <a:off x="543080" y="1551792"/>
            <a:ext cx="10878204" cy="41549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2400" b="0" i="0" u="none" strike="noStrike">
                <a:latin typeface="Aptos"/>
              </a:rPr>
              <a:t>Antes de enviar su idea, ¡asegúrese de tener todas las piezas! Use esta lista de verificación para ayudarse a revisar su entrada dos veces.</a:t>
            </a:r>
          </a:p>
          <a:p>
            <a:pPr rtl="0"/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Elegí a alguien a quien quiero ayudar.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Describí el problema que está enfrentando.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Se me ocurrió una idea creativa para resolverlo.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Expliqué cómo funcionaría mi idea.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Dibujé o escribí mis respuestas.</a:t>
            </a:r>
          </a:p>
          <a:p>
            <a:pPr rtl="0"/>
            <a:r>
              <a:rPr lang="es" sz="2400" b="0" i="0" u="none" strike="noStrike">
                <a:latin typeface="Aptos"/>
              </a:rPr>
              <a:t>🔲 Se me ocurrió un nombre para mi idea.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¡Me divertí compartiendo mi imaginación!</a:t>
            </a:r>
            <a:br>
              <a:rPr lang="es" sz="2400" b="0" i="0" u="none" strike="noStrike">
                <a:latin typeface="Aptos"/>
              </a:rPr>
            </a:br>
            <a:r>
              <a:rPr lang="es" sz="2400" b="0" i="0" u="none" strike="noStrike">
                <a:latin typeface="Aptos"/>
              </a:rPr>
              <a:t>🔲 ¡Mi participación está lista para ser enviada antes del </a:t>
            </a:r>
            <a:r>
              <a:rPr lang="es" sz="2400" b="1" i="0" u="none" strike="noStrike">
                <a:latin typeface="Aptos"/>
              </a:rPr>
              <a:t>viernes 12 de diciembre de 2025!</a:t>
            </a:r>
            <a:endParaRPr lang="en-US" sz="2400"/>
          </a:p>
        </p:txBody>
      </p:sp>
    </p:spTree>
    <p:extLst>
      <p:ext uri="{BB962C8B-B14F-4D97-AF65-F5344CB8AC3E}">
        <p14:creationId val="273011378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3FAA0-6781-FC1D-BE06-53F4C86D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8540"/>
            <a:ext cx="10515600" cy="1325563"/>
          </a:xfrm>
        </p:spPr>
        <p:txBody>
          <a:bodyPr>
            <a:noAutofit/>
          </a:bodyPr>
          <a:lstStyle/>
          <a:p>
            <a:pPr rtl="0"/>
            <a: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  <a:t>Vea cómo se hace </a:t>
            </a:r>
            <a:br>
              <a:rPr lang="es" sz="3600" b="1" i="0" u="none" strike="noStrike">
                <a:solidFill>
                  <a:srgbClr val="4C12A1"/>
                </a:solidFill>
                <a:latin typeface="Arial"/>
                <a:cs typeface="Arial"/>
              </a:rPr>
            </a:br>
            <a:br>
              <a:rPr lang="es" sz="3600" b="1" i="0" u="none" strike="noStrike">
                <a:solidFill>
                  <a:srgbClr val="4C12A1"/>
                </a:solidFill>
                <a:latin typeface="Arial"/>
                <a:cs typeface="Arial"/>
              </a:rPr>
            </a:br>
            <a:r>
              <a:rPr lang="es" sz="2500" b="0" i="1" u="none" strike="noStrike">
                <a:solidFill>
                  <a:srgbClr val="FF5C39"/>
                </a:solidFill>
                <a:latin typeface="Arial"/>
                <a:cs typeface="Arial"/>
              </a:rPr>
              <a:t>una entrada de muestra</a:t>
            </a:r>
            <a:endParaRPr lang="en-US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2EE00-6448-36BF-FC66-4F26737CF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4582"/>
            <a:ext cx="10515600" cy="3178767"/>
          </a:xfrm>
        </p:spPr>
        <p:txBody>
          <a:bodyPr>
            <a:noAutofit/>
          </a:bodyPr>
          <a:lstStyle/>
          <a:p>
            <a:pPr marL="0" indent="0" rtl="0">
              <a:lnSpc>
                <a:spcPct val="150000"/>
              </a:lnSpc>
              <a:buNone/>
            </a:pPr>
            <a:r>
              <a:rPr lang="es" sz="1800" b="0" i="0" u="none" strike="noStrike">
                <a:latin typeface="Arial"/>
                <a:cs typeface="Arial"/>
              </a:rPr>
              <a:t>Antes de comenzar con su propia gran idea, ¡mira cómo un estudiante llenó el formulario!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es" sz="1800" b="0" i="0" u="none" strike="noStrike">
                <a:latin typeface="Arial"/>
                <a:cs typeface="Arial"/>
              </a:rPr>
              <a:t>Esta entrada de muestra recorre cada pregunta paso a paso. Verá:</a:t>
            </a:r>
          </a:p>
          <a:p>
            <a:pPr rtl="0">
              <a:lnSpc>
                <a:spcPct val="150000"/>
              </a:lnSpc>
            </a:pPr>
            <a:r>
              <a:rPr lang="es" sz="1800" b="0" i="0" u="none" strike="noStrike">
                <a:latin typeface="Arial"/>
                <a:cs typeface="Arial"/>
              </a:rPr>
              <a:t>Una persona específica a la que el estudiante quería ayudar</a:t>
            </a:r>
          </a:p>
          <a:p>
            <a:pPr rtl="0">
              <a:lnSpc>
                <a:spcPct val="150000"/>
              </a:lnSpc>
            </a:pPr>
            <a:r>
              <a:rPr lang="es" sz="1800" b="0" i="0" u="none" strike="noStrike">
                <a:latin typeface="Arial"/>
                <a:cs typeface="Arial"/>
              </a:rPr>
              <a:t>Una explicación clara del problema</a:t>
            </a:r>
          </a:p>
          <a:p>
            <a:pPr rtl="0">
              <a:lnSpc>
                <a:spcPct val="150000"/>
              </a:lnSpc>
            </a:pPr>
            <a:r>
              <a:rPr lang="es" sz="1800" b="0" i="0" u="none" strike="noStrike">
                <a:latin typeface="Arial"/>
                <a:cs typeface="Arial"/>
              </a:rPr>
              <a:t>Una idea divertida y creativa para resolverlo</a:t>
            </a:r>
          </a:p>
          <a:p>
            <a:pPr rtl="0">
              <a:lnSpc>
                <a:spcPct val="150000"/>
              </a:lnSpc>
            </a:pPr>
            <a:r>
              <a:rPr lang="es" sz="1800" b="0" i="0" u="none" strike="noStrike">
                <a:latin typeface="Arial"/>
                <a:cs typeface="Arial"/>
              </a:rPr>
              <a:t>Cómo funcionaría la idea en la vida real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6ABAC9-F9E7-F6C9-1E52-D5A1463707D3}"/>
              </a:ext>
            </a:extLst>
          </p:cNvPr>
          <p:cNvSpPr txBox="1"/>
          <p:nvPr/>
        </p:nvSpPr>
        <p:spPr>
          <a:xfrm>
            <a:off x="838200" y="5774306"/>
            <a:ext cx="10388906" cy="4001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rtl="0"/>
            <a:r>
              <a:rPr lang="es" sz="2000" b="0" i="0" u="none" strike="noStrike">
                <a:solidFill>
                  <a:srgbClr val="4C12A1"/>
                </a:solidFill>
                <a:latin typeface="Aptos"/>
              </a:rPr>
              <a:t>💡 </a:t>
            </a:r>
            <a:r>
              <a:rPr lang="es" sz="2000" b="0" i="1" u="none" strike="noStrike">
                <a:solidFill>
                  <a:srgbClr val="4C12A1"/>
                </a:solidFill>
                <a:latin typeface="Aptos"/>
              </a:rPr>
              <a:t>Recuerde: esto es solamente un ejemplo. ¡Su idea puede y SE VERÁ totalmente diferente!</a:t>
            </a:r>
            <a:r>
              <a:rPr lang="es" sz="2000" b="0" i="0" u="none" strike="noStrike">
                <a:solidFill>
                  <a:srgbClr val="4C12A1"/>
                </a:solidFill>
                <a:latin typeface="Aptos"/>
              </a:rPr>
              <a:t> </a:t>
            </a:r>
          </a:p>
        </p:txBody>
      </p:sp>
    </p:spTree>
    <p:extLst>
      <p:ext uri="{BB962C8B-B14F-4D97-AF65-F5344CB8AC3E}">
        <p14:creationId val="427700888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A74C5A7F-1092-5956-D4B9-0BA8494F5502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3A05-8B89-20CF-23C3-17385939D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448" y="288562"/>
            <a:ext cx="9144000" cy="827282"/>
          </a:xfrm>
        </p:spPr>
        <p:txBody>
          <a:bodyPr>
            <a:noAutofit/>
          </a:bodyPr>
          <a:lstStyle/>
          <a:p>
            <a:pPr algn="l" rtl="0"/>
            <a:r>
              <a:rPr lang="es" sz="4400" b="1" i="0" u="none" strike="noStrike">
                <a:solidFill>
                  <a:srgbClr val="4C12A1"/>
                </a:solidFill>
                <a:latin typeface="Arial"/>
                <a:cs typeface="Arial"/>
              </a:rPr>
              <a:t>¿A quién está tratando de ayudar?</a:t>
            </a:r>
            <a:endParaRPr lang="en-US" i="1">
              <a:solidFill>
                <a:srgbClr val="FF5C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5CF605-8119-FBD0-198A-A73F498EF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436" y="1585951"/>
            <a:ext cx="4168047" cy="2314020"/>
          </a:xfrm>
        </p:spPr>
        <p:txBody>
          <a:bodyPr>
            <a:noAutofit/>
          </a:bodyPr>
          <a:lstStyle/>
          <a:p>
            <a:pPr algn="l" rtl="0"/>
            <a:r>
              <a:rPr lang="es" sz="2200" b="0" i="0" u="none" strike="noStrike">
                <a:latin typeface="Aptos"/>
              </a:rPr>
              <a:t>¿Son sus compañeros de clase, su maestro, su familia, sus amigos, o tal vez incluso personas que aún no conoce? </a:t>
            </a:r>
          </a:p>
          <a:p>
            <a:pPr algn="l"/>
            <a:endParaRPr lang="en-US"/>
          </a:p>
          <a:p>
            <a:pPr algn="l" rtl="0"/>
            <a:r>
              <a:rPr lang="es" sz="2200" b="0" i="0" u="none" strike="noStrike">
                <a:latin typeface="Aptos"/>
              </a:rPr>
              <a:t>¡Piense en alguien que podría necesitar un poco de ayuda o un gran cambio!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316BE9-FEB6-AC27-8258-78B9BBC9FD68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C1A6166-C42C-314E-72D8-D908840DB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570388503"/>
              </p:ext>
            </p:extLst>
          </p:nvPr>
        </p:nvGraphicFramePr>
        <p:xfrm>
          <a:off x="510448" y="1330912"/>
          <a:ext cx="6661533" cy="5153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1533">
                  <a:extLst>
                    <a:ext uri="{9D8B030D-6E8A-4147-A177-3AD203B41FA5}">
                      <a16:colId xmlns:a16="http://schemas.microsoft.com/office/drawing/2014/main" val="3121291124"/>
                    </a:ext>
                  </a:extLst>
                </a:gridCol>
              </a:tblGrid>
              <a:tr h="395704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Dibuje o escriba sus respuestas aquí: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89440"/>
                  </a:ext>
                </a:extLst>
              </a:tr>
              <a:tr h="4757826">
                <a:tc>
                  <a:txBody>
                    <a:bodyPr vert="horz" wrap="square">
                      <a:noAutofit/>
                    </a:bodyPr>
                    <a:lstStyle/>
                    <a:p>
                      <a:endParaRPr lang="en-US" sz="1800" b="0" i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0" i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0" i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es" sz="1800" b="0" i="0" u="none" strike="noStrike" kern="120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Quiero ayudar a niños como yo que viven en lugares lluviosos y no tienen mucho espacio en casa para jugar.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972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7B774E19-D0F9-27D2-707B-7A613E0561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8491" y="3776882"/>
            <a:ext cx="5619584" cy="24867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C0D83C0-5803-9F98-C08D-92808A307662}"/>
              </a:ext>
            </a:extLst>
          </p:cNvPr>
          <p:cNvSpPr txBox="1"/>
          <p:nvPr/>
        </p:nvSpPr>
        <p:spPr>
          <a:xfrm>
            <a:off x="7469436" y="4481640"/>
            <a:ext cx="4497774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¿HA REALIZADO:</a:t>
            </a:r>
          </a:p>
          <a:p>
            <a:pPr rtl="0"/>
            <a:r>
              <a:rPr lang="es" sz="1800" b="0" i="0" u="none" strike="noStrike">
                <a:latin typeface="Aptos"/>
              </a:rPr>
              <a:t>¿Elegir a una persona o grupo específico (no solo a todos)?</a:t>
            </a:r>
          </a:p>
          <a:p>
            <a:pPr rtl="0"/>
            <a:r>
              <a:rPr lang="es" sz="1800" b="0" i="0" u="none" strike="noStrike">
                <a:latin typeface="Aptos"/>
              </a:rPr>
              <a:t>¿Se imagina cómo se ven o qué hacen en la vida real?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17A8DC-AD06-482C-2060-9287EAD452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020" y="3429000"/>
            <a:ext cx="1991003" cy="28102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FBF8C5-C064-DC6C-65C8-992B413914A5}"/>
              </a:ext>
            </a:extLst>
          </p:cNvPr>
          <p:cNvSpPr txBox="1"/>
          <p:nvPr/>
        </p:nvSpPr>
        <p:spPr>
          <a:xfrm>
            <a:off x="3263006" y="4509313"/>
            <a:ext cx="3136757" cy="17543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Marcos </a:t>
            </a:r>
          </a:p>
          <a:p>
            <a:pPr rtl="0"/>
            <a:r>
              <a:rPr lang="es" sz="1800" b="0" i="0" u="none" strike="noStrike">
                <a:latin typeface="Aptos"/>
              </a:rPr>
              <a:t>8 años de edad</a:t>
            </a:r>
          </a:p>
          <a:p>
            <a:pPr rtl="0"/>
            <a:r>
              <a:rPr lang="es" sz="1800" b="0" i="0" u="none" strike="noStrike">
                <a:latin typeface="Aptos"/>
              </a:rPr>
              <a:t>Vive en la Ciudad de Nueva York</a:t>
            </a:r>
          </a:p>
          <a:p>
            <a:pPr rtl="0"/>
            <a:r>
              <a:rPr lang="es" sz="1800" b="0" i="0" u="none" strike="noStrike">
                <a:latin typeface="Aptos"/>
              </a:rPr>
              <a:t>Le gusta jugar y correr</a:t>
            </a:r>
          </a:p>
          <a:p>
            <a:pPr rtl="0"/>
            <a:r>
              <a:rPr lang="es" sz="1800" b="0" i="0" u="none" strike="noStrike">
                <a:latin typeface="Aptos"/>
              </a:rPr>
              <a:t>Tiene 2 hermanos y 1 hermana en casa.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32F23D-CC59-87C9-7A17-BF10E194EC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8325" y="3903269"/>
            <a:ext cx="1524213" cy="523948"/>
          </a:xfrm>
          <a:prstGeom prst="rect">
            <a:avLst/>
          </a:prstGeom>
        </p:spPr>
      </p:pic>
    </p:spTree>
    <p:extLst>
      <p:ext uri="{BB962C8B-B14F-4D97-AF65-F5344CB8AC3E}">
        <p14:creationId val="335847296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50006EC1-6E58-9CB9-AACD-CDC2D95747E2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D4B79-5001-2201-C65C-2B9C30CF1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448" y="288562"/>
            <a:ext cx="9144000" cy="827282"/>
          </a:xfrm>
        </p:spPr>
        <p:txBody>
          <a:bodyPr>
            <a:noAutofit/>
          </a:bodyPr>
          <a:lstStyle/>
          <a:p>
            <a:pPr algn="l" rtl="0"/>
            <a:r>
              <a:rPr lang="es" sz="4400" b="1" i="0" u="none" strike="noStrike">
                <a:solidFill>
                  <a:srgbClr val="4C12A1"/>
                </a:solidFill>
                <a:latin typeface="Arial"/>
                <a:cs typeface="Arial"/>
              </a:rPr>
              <a:t>¿Qué problema están teniendo?</a:t>
            </a:r>
            <a:endParaRPr lang="en-US" i="1">
              <a:solidFill>
                <a:srgbClr val="FF5C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4E2537-E286-8660-FDA4-2A7787A48117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9F32313-637A-043A-7755-C9B21F92A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2147163485"/>
              </p:ext>
            </p:extLst>
          </p:nvPr>
        </p:nvGraphicFramePr>
        <p:xfrm>
          <a:off x="510448" y="1330912"/>
          <a:ext cx="6661533" cy="5153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1533">
                  <a:extLst>
                    <a:ext uri="{9D8B030D-6E8A-4147-A177-3AD203B41FA5}">
                      <a16:colId xmlns:a16="http://schemas.microsoft.com/office/drawing/2014/main" val="3121291124"/>
                    </a:ext>
                  </a:extLst>
                </a:gridCol>
              </a:tblGrid>
              <a:tr h="395704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Dibuje o escriba sus respuestas aquí: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89440"/>
                  </a:ext>
                </a:extLst>
              </a:tr>
              <a:tr h="4757826">
                <a:tc>
                  <a:txBody>
                    <a:bodyPr vert="horz" wrap="square">
                      <a:noAutofit/>
                    </a:bodyPr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972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4F18464F-DB5D-4E71-8654-C60C0C60F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8491" y="3776882"/>
            <a:ext cx="5619584" cy="24867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A134E28-2FB8-1E28-92FF-47A642F1B8D5}"/>
              </a:ext>
            </a:extLst>
          </p:cNvPr>
          <p:cNvSpPr txBox="1"/>
          <p:nvPr/>
        </p:nvSpPr>
        <p:spPr>
          <a:xfrm>
            <a:off x="7469436" y="4481640"/>
            <a:ext cx="4497774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¿HA REALIZADO:</a:t>
            </a:r>
          </a:p>
          <a:p>
            <a:pPr rtl="0"/>
            <a:r>
              <a:rPr lang="es" sz="1800" b="0" i="0" u="none" strike="noStrike">
                <a:latin typeface="Aptos"/>
              </a:rPr>
              <a:t>Explique qué hace que las cosas sean difíciles para la persona.</a:t>
            </a:r>
          </a:p>
          <a:p>
            <a:pPr rtl="0"/>
            <a:r>
              <a:rPr lang="es" sz="1800" b="0" i="0" u="none" strike="noStrike">
                <a:latin typeface="Aptos"/>
              </a:rPr>
              <a:t>¿Puede dar 1 ejemplo del problema?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389F010-6FA5-B08D-D4ED-4390CF90A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436" y="1330912"/>
            <a:ext cx="4168047" cy="2853357"/>
          </a:xfrm>
        </p:spPr>
        <p:txBody>
          <a:bodyPr>
            <a:noAutofit/>
          </a:bodyPr>
          <a:lstStyle/>
          <a:p>
            <a:pPr algn="l" rtl="0"/>
            <a:r>
              <a:rPr lang="es" sz="2400" b="0" i="0" u="none" strike="noStrike">
                <a:latin typeface="Aptos"/>
              </a:rPr>
              <a:t>Piense en la persona a la que está ayudando. </a:t>
            </a:r>
          </a:p>
          <a:p>
            <a:pPr algn="l" rtl="0"/>
            <a:r>
              <a:rPr lang="es" sz="2400" b="0" i="0" u="none" strike="noStrike">
                <a:latin typeface="Aptos"/>
              </a:rPr>
              <a:t>¿Qué les está haciendo las cosas más difíciles? </a:t>
            </a:r>
          </a:p>
          <a:p>
            <a:pPr algn="l" rtl="0"/>
            <a:r>
              <a:rPr lang="es" sz="2400" b="0" i="0" u="none" strike="noStrike">
                <a:latin typeface="Aptos"/>
              </a:rPr>
              <a:t>¿Falta algo, es injusto, confuso, o simplemente no funciona bien?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292220-D0F8-F871-F2FF-72A2BE55862A}"/>
              </a:ext>
            </a:extLst>
          </p:cNvPr>
          <p:cNvSpPr txBox="1"/>
          <p:nvPr/>
        </p:nvSpPr>
        <p:spPr>
          <a:xfrm>
            <a:off x="3048918" y="3263613"/>
            <a:ext cx="6097836" cy="36933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buNone/>
            </a:pP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B61D6A-132E-9E17-D647-5E64FD327C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6883" y="1919426"/>
            <a:ext cx="4610743" cy="45631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407FF4-5A5C-3D46-5282-C37AD172A351}"/>
              </a:ext>
            </a:extLst>
          </p:cNvPr>
          <p:cNvSpPr txBox="1"/>
          <p:nvPr/>
        </p:nvSpPr>
        <p:spPr>
          <a:xfrm>
            <a:off x="819805" y="4786311"/>
            <a:ext cx="2379643" cy="14773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Cuando llueve o hace demasiado calor afuera, no tenemos espacio adentro para jugar.</a:t>
            </a:r>
          </a:p>
          <a:p>
            <a:endParaRPr lang="en-US"/>
          </a:p>
        </p:txBody>
      </p:sp>
    </p:spTree>
    <p:extLst>
      <p:ext uri="{BB962C8B-B14F-4D97-AF65-F5344CB8AC3E}">
        <p14:creationId val="235160337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8E3ED859-F4CF-837B-96BC-99B22CC2E4D3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44DEA-1359-9A83-7A77-26A17D1B1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448" y="288562"/>
            <a:ext cx="9144000" cy="827282"/>
          </a:xfrm>
        </p:spPr>
        <p:txBody>
          <a:bodyPr>
            <a:noAutofit/>
          </a:bodyPr>
          <a:lstStyle/>
          <a:p>
            <a:pPr algn="l" rtl="0"/>
            <a:r>
              <a:rPr lang="es" sz="4400" b="1" i="0" u="none" strike="noStrike">
                <a:solidFill>
                  <a:srgbClr val="4C12A1"/>
                </a:solidFill>
                <a:latin typeface="Arial"/>
                <a:cs typeface="Arial"/>
              </a:rPr>
              <a:t>¿Cuál es su idea?</a:t>
            </a:r>
            <a:endParaRPr lang="en-US" i="1">
              <a:solidFill>
                <a:srgbClr val="FF5C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214D85-3260-F4A6-DEE8-903B5203C823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672EF2-79DD-6BDC-39D7-C851F2545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2440299603"/>
              </p:ext>
            </p:extLst>
          </p:nvPr>
        </p:nvGraphicFramePr>
        <p:xfrm>
          <a:off x="510448" y="1330912"/>
          <a:ext cx="6661533" cy="5153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1533">
                  <a:extLst>
                    <a:ext uri="{9D8B030D-6E8A-4147-A177-3AD203B41FA5}">
                      <a16:colId xmlns:a16="http://schemas.microsoft.com/office/drawing/2014/main" val="3121291124"/>
                    </a:ext>
                  </a:extLst>
                </a:gridCol>
              </a:tblGrid>
              <a:tr h="395704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Dibuje o escriba sus respuestas aquí: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89440"/>
                  </a:ext>
                </a:extLst>
              </a:tr>
              <a:tr h="4757826">
                <a:tc>
                  <a:txBody>
                    <a:bodyPr vert="horz" wrap="square">
                      <a:noAutofit/>
                    </a:bodyPr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972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C4FA8181-DE79-6904-C8C2-E0AFF05B3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621" y="3838425"/>
            <a:ext cx="5619584" cy="24867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1999EFF-EEE4-A229-32EF-90EBAD88E0ED}"/>
              </a:ext>
            </a:extLst>
          </p:cNvPr>
          <p:cNvSpPr txBox="1"/>
          <p:nvPr/>
        </p:nvSpPr>
        <p:spPr>
          <a:xfrm>
            <a:off x="7469436" y="4481640"/>
            <a:ext cx="4497774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¿HA REALIZADO:</a:t>
            </a:r>
          </a:p>
          <a:p>
            <a:pPr rtl="0"/>
            <a:r>
              <a:rPr lang="es" sz="1800" b="0" i="0" u="none" strike="noStrike">
                <a:latin typeface="Aptos"/>
              </a:rPr>
              <a:t>Piense en cómo esto ayuda a alguien a sentirse mejor o a hacer algo más fácil.</a:t>
            </a:r>
          </a:p>
          <a:p>
            <a:pPr rtl="0"/>
            <a:r>
              <a:rPr lang="es" sz="1800" b="0" i="0" u="none" strike="noStrike">
                <a:latin typeface="Aptos"/>
              </a:rPr>
              <a:t>¿Dibuje, escriba o muestre cuál es su idea?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B460C88-4EBC-3686-E00A-D29E49CF4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436" y="1330912"/>
            <a:ext cx="4168047" cy="2853357"/>
          </a:xfrm>
        </p:spPr>
        <p:txBody>
          <a:bodyPr>
            <a:noAutofit/>
          </a:bodyPr>
          <a:lstStyle/>
          <a:p>
            <a:pPr algn="l" rtl="0"/>
            <a:r>
              <a:rPr lang="es" sz="2200" b="0" i="0" u="none" strike="noStrike">
                <a:latin typeface="Aptos"/>
              </a:rPr>
              <a:t>¿Qué idea genial tiene para resolver este problema?</a:t>
            </a:r>
          </a:p>
          <a:p>
            <a:pPr algn="l" rtl="0"/>
            <a:r>
              <a:rPr lang="es" sz="2200" b="0" i="0" u="none" strike="noStrike">
                <a:latin typeface="Aptos"/>
              </a:rPr>
              <a:t>Su idea puede ser cualquier cosa: algo nuevo que invente, una manera de mejorar algo, o incluso una actividad divertida o un lugar</a:t>
            </a:r>
          </a:p>
          <a:p>
            <a:pPr algn="l" rtl="0"/>
            <a:r>
              <a:rPr lang="es" sz="2200" b="0" i="0" u="none" strike="noStrike">
                <a:latin typeface="Aptos"/>
              </a:rPr>
              <a:t>¿Puede hacer algo creativo con su idea para ayudar a la persona a resolver su problema?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4F2C85-A580-4C9B-858B-3FE146B8F4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596" y="1801512"/>
            <a:ext cx="5586025" cy="4641584"/>
          </a:xfrm>
          <a:prstGeom prst="rect">
            <a:avLst/>
          </a:prstGeom>
        </p:spPr>
      </p:pic>
    </p:spTree>
    <p:extLst>
      <p:ext uri="{BB962C8B-B14F-4D97-AF65-F5344CB8AC3E}">
        <p14:creationId val="112359948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A890D06F-4584-306E-3597-068FF7A33A91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EC12-F30D-AA9C-1DFB-0932D0A6A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448" y="288562"/>
            <a:ext cx="9144000" cy="827282"/>
          </a:xfrm>
        </p:spPr>
        <p:txBody>
          <a:bodyPr>
            <a:noAutofit/>
          </a:bodyPr>
          <a:lstStyle/>
          <a:p>
            <a:pPr algn="l" rtl="0"/>
            <a:r>
              <a:rPr lang="es" sz="4400" b="1" i="0" u="none" strike="noStrike">
                <a:solidFill>
                  <a:srgbClr val="4C12A1"/>
                </a:solidFill>
                <a:latin typeface="Arial"/>
                <a:cs typeface="Arial"/>
              </a:rPr>
              <a:t>¿Cómo funcionará su idea?</a:t>
            </a:r>
            <a:endParaRPr lang="en-US" i="1">
              <a:solidFill>
                <a:srgbClr val="FF5C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60C427-CA46-9A26-E7FD-7FA5013A223F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F575D49-1702-FE7E-2C3C-8316E07A9CCB}"/>
              </a:ext>
            </a:extLst>
          </p:cNvPr>
          <p:cNvGraphicFramePr>
            <a:graphicFrameLocks noGrp="1"/>
          </p:cNvGraphicFramePr>
          <p:nvPr/>
        </p:nvGraphicFramePr>
        <p:xfrm>
          <a:off x="510448" y="1330912"/>
          <a:ext cx="6661533" cy="5153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1533">
                  <a:extLst>
                    <a:ext uri="{9D8B030D-6E8A-4147-A177-3AD203B41FA5}">
                      <a16:colId xmlns:a16="http://schemas.microsoft.com/office/drawing/2014/main" val="3121291124"/>
                    </a:ext>
                  </a:extLst>
                </a:gridCol>
              </a:tblGrid>
              <a:tr h="395704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Dibuje o escriba sus respuestas aquí: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89440"/>
                  </a:ext>
                </a:extLst>
              </a:tr>
              <a:tr h="4757826">
                <a:tc>
                  <a:txBody>
                    <a:bodyPr vert="horz" wrap="square">
                      <a:noAutofit/>
                    </a:bodyPr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972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446B5DC-EFFA-2FCA-DA4C-A63154F92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621" y="3838425"/>
            <a:ext cx="5619584" cy="24867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BF14B44-E970-C5F5-CCBA-B570D98755CC}"/>
              </a:ext>
            </a:extLst>
          </p:cNvPr>
          <p:cNvSpPr txBox="1"/>
          <p:nvPr/>
        </p:nvSpPr>
        <p:spPr>
          <a:xfrm>
            <a:off x="7469436" y="4620138"/>
            <a:ext cx="4497774" cy="9233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¿HA REALIZADO:</a:t>
            </a:r>
          </a:p>
          <a:p>
            <a:pPr rtl="0"/>
            <a:r>
              <a:rPr lang="es" sz="1800" b="0" i="0" u="none" strike="noStrike">
                <a:latin typeface="Aptos"/>
              </a:rPr>
              <a:t>Explique, ¿qué sucede cuando alguien hace utiliza la idea?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78164B-4FDE-4B84-0271-6AA45E3EF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436" y="1330912"/>
            <a:ext cx="4168047" cy="2853357"/>
          </a:xfrm>
        </p:spPr>
        <p:txBody>
          <a:bodyPr>
            <a:noAutofit/>
          </a:bodyPr>
          <a:lstStyle/>
          <a:p>
            <a:pPr algn="l" rtl="0"/>
            <a:r>
              <a:rPr lang="es" sz="2200" b="0" i="0" u="none" strike="noStrike">
                <a:latin typeface="Aptos"/>
              </a:rPr>
              <a:t>Cuéntenos cómo la gente usaría su idea y qué [esta realiza.</a:t>
            </a:r>
          </a:p>
          <a:p>
            <a:pPr algn="l" rtl="0"/>
            <a:r>
              <a:rPr lang="es" sz="2200" b="0" i="0" u="none" strike="noStrike">
                <a:latin typeface="Aptos"/>
              </a:rPr>
              <a:t>¿Qué pasos puede tomar para hacer que su solución funcione? </a:t>
            </a:r>
          </a:p>
          <a:p>
            <a:pPr algn="l" rtl="0"/>
            <a:r>
              <a:rPr lang="es" sz="2200" b="0" i="0" u="none" strike="noStrike">
                <a:latin typeface="Aptos"/>
              </a:rPr>
              <a:t>¿Cuáles son las primeras cosas que necesita para iniciar su idea? </a:t>
            </a:r>
          </a:p>
          <a:p>
            <a:pPr algn="l" rtl="0"/>
            <a:r>
              <a:rPr lang="es" sz="2200" b="0" i="0" u="none" strike="noStrike">
                <a:latin typeface="Aptos"/>
              </a:rPr>
              <a:t>¿Cómo sabrá si su solución está funcionando?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4AF047-2975-EF93-966E-3FC8E51C30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397" y="1968962"/>
            <a:ext cx="4601217" cy="43562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FCDD17-2355-449C-5067-AFF304E3D231}"/>
              </a:ext>
            </a:extLst>
          </p:cNvPr>
          <p:cNvSpPr txBox="1"/>
          <p:nvPr/>
        </p:nvSpPr>
        <p:spPr>
          <a:xfrm>
            <a:off x="3977089" y="2423711"/>
            <a:ext cx="241636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¡Un área de juegos que cabe en el armario!</a:t>
            </a:r>
          </a:p>
          <a:p>
            <a:pPr rtl="0"/>
            <a:r>
              <a:rPr lang="es" sz="1800" b="0" i="0" u="none" strike="noStrike">
                <a:latin typeface="Aptos"/>
              </a:rPr>
              <a:t>Se hace más grande al llenarse de aire.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02046C-0974-5FDD-8244-8B4BAC44F509}"/>
              </a:ext>
            </a:extLst>
          </p:cNvPr>
          <p:cNvSpPr txBox="1"/>
          <p:nvPr/>
        </p:nvSpPr>
        <p:spPr>
          <a:xfrm>
            <a:off x="598583" y="4570856"/>
            <a:ext cx="2829499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rtl="0"/>
            <a:r>
              <a:rPr lang="es" sz="1800" b="0" i="0" u="none" strike="noStrike">
                <a:latin typeface="Aptos"/>
              </a:rPr>
              <a:t>Tendremos espacio para jugar y movernos en el interior.</a:t>
            </a:r>
          </a:p>
          <a:p>
            <a:endParaRPr lang="en-US"/>
          </a:p>
          <a:p>
            <a:pPr rtl="0"/>
            <a:r>
              <a:rPr lang="es" sz="1800" b="0" i="0" u="none" strike="noStrike">
                <a:latin typeface="Aptos"/>
              </a:rPr>
              <a:t>Funcionar[a si mi hermano pequeño deja de saltar en el sofá</a:t>
            </a:r>
          </a:p>
        </p:txBody>
      </p:sp>
    </p:spTree>
    <p:extLst>
      <p:ext uri="{BB962C8B-B14F-4D97-AF65-F5344CB8AC3E}">
        <p14:creationId val="272645074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D3EA3-CA8E-D2A6-B99A-6F5E1F2E2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382" y="226229"/>
            <a:ext cx="10515600" cy="1325563"/>
          </a:xfrm>
        </p:spPr>
        <p:txBody>
          <a:bodyPr>
            <a:noAutofit/>
          </a:bodyPr>
          <a:lstStyle/>
          <a:p>
            <a:pPr rtl="0"/>
            <a: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  <a:t>Formulario oficial de </a:t>
            </a:r>
            <a:b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</a:br>
            <a:r>
              <a:rPr lang="es" sz="4000" b="1" i="0" u="none" strike="noStrike">
                <a:solidFill>
                  <a:srgbClr val="4C12A1"/>
                </a:solidFill>
                <a:latin typeface="Arial"/>
                <a:cs typeface="Arial"/>
              </a:rPr>
              <a:t>Inscripción de la Liga de Imaginación WSI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C801F6-AAEE-B994-4524-8C768802524B}"/>
              </a:ext>
            </a:extLst>
          </p:cNvPr>
          <p:cNvSpPr txBox="1"/>
          <p:nvPr/>
        </p:nvSpPr>
        <p:spPr>
          <a:xfrm>
            <a:off x="667473" y="1630383"/>
            <a:ext cx="10878204" cy="830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es" sz="2400" b="0" i="0" u="none" strike="noStrike">
                <a:latin typeface="Aptos"/>
              </a:rPr>
              <a:t>¡Estamos muy emocionados de que esté aquí! Tiene grandes ideas, y no podemos esperar a ver cómo las usará para ayudar a otros y hacer del mundo un lugar mejor.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D4E25-344C-8FF6-758F-F1F4E5540894}"/>
              </a:ext>
            </a:extLst>
          </p:cNvPr>
          <p:cNvSpPr txBox="1"/>
          <p:nvPr/>
        </p:nvSpPr>
        <p:spPr>
          <a:xfrm>
            <a:off x="667473" y="2539971"/>
            <a:ext cx="10572509" cy="132343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rtl="0"/>
            <a:r>
              <a:rPr lang="es" sz="2000" b="1" i="0" u="none" strike="noStrike">
                <a:latin typeface="Arial"/>
                <a:cs typeface="Arial"/>
              </a:rPr>
              <a:t>¡Empecemos!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s" sz="2000" b="0" i="0" u="none" strike="noStrike">
                <a:latin typeface="Arial"/>
                <a:cs typeface="Arial"/>
              </a:rPr>
              <a:t>Siéntase libre de dibujar, escribir a lápiz o bolígrafo, o escribir a máquina si lo prefiere.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s" sz="2000" b="0" i="0" u="none" strike="noStrike">
                <a:latin typeface="Arial"/>
                <a:cs typeface="Arial"/>
              </a:rPr>
              <a:t>Hay cuatro preguntas que responder.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s" sz="2000" b="0" i="0" u="none" strike="noStrike">
                <a:latin typeface="Arial"/>
                <a:cs typeface="Arial"/>
              </a:rPr>
              <a:t>¡No hay ideas correctas o incorrectas, solamente comparta su pensamiento y creatividad!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5F2E03-2264-C6C2-0178-A04B08A8B8D5}"/>
              </a:ext>
            </a:extLst>
          </p:cNvPr>
          <p:cNvSpPr txBox="1"/>
          <p:nvPr/>
        </p:nvSpPr>
        <p:spPr>
          <a:xfrm>
            <a:off x="724382" y="6043918"/>
            <a:ext cx="10878204" cy="58785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ts val="1950"/>
              </a:lnSpc>
              <a:buNone/>
            </a:pPr>
            <a:endParaRPr lang="en-US" sz="1600" b="1" i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ts val="1950"/>
              </a:lnSpc>
              <a:buNone/>
            </a:pPr>
            <a:r>
              <a:rPr lang="es" sz="1600" b="1" i="1" u="none" strike="noStrike">
                <a:solidFill>
                  <a:srgbClr val="FF0000"/>
                </a:solidFill>
                <a:latin typeface="Arial"/>
                <a:cs typeface="Arial"/>
              </a:rPr>
              <a:t>Por favor, recuerde que un maestro o tutor deberá enviar su participación antes del viernes 12 de diciembre de 2025.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7CCDA5-287B-637B-C680-0B63D9686D54}"/>
              </a:ext>
            </a:extLst>
          </p:cNvPr>
          <p:cNvSpPr txBox="1"/>
          <p:nvPr/>
        </p:nvSpPr>
        <p:spPr>
          <a:xfrm>
            <a:off x="724382" y="4226391"/>
            <a:ext cx="7385857" cy="132343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rtl="0"/>
            <a:r>
              <a:rPr lang="es" sz="2000" b="0" i="0" u="none" strike="noStrike">
                <a:latin typeface="Arial"/>
                <a:cs typeface="Arial"/>
              </a:rPr>
              <a:t>Nombre de la innovación:</a:t>
            </a: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es" sz="2000" b="0" i="0" u="none" strike="noStrike">
                <a:latin typeface="Arial"/>
                <a:cs typeface="Arial"/>
              </a:rPr>
              <a:t>Nombres de los miembros del equipo:</a:t>
            </a:r>
          </a:p>
        </p:txBody>
      </p:sp>
    </p:spTree>
    <p:extLst>
      <p:ext uri="{BB962C8B-B14F-4D97-AF65-F5344CB8AC3E}">
        <p14:creationId val="341310070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69CCAC87-7359-8D66-5829-F68D0A80CB36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09B09F03-B96C-859D-5F27-4293212B5B8D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6FB4FC-C0C8-10CB-9631-C7FB31BE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677945318"/>
              </p:ext>
            </p:extLst>
          </p:nvPr>
        </p:nvGraphicFramePr>
        <p:xfrm>
          <a:off x="363220" y="548216"/>
          <a:ext cx="11478260" cy="588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9130">
                  <a:extLst>
                    <a:ext uri="{9D8B030D-6E8A-4147-A177-3AD203B41FA5}">
                      <a16:colId xmlns:a16="http://schemas.microsoft.com/office/drawing/2014/main" val="3451779656"/>
                    </a:ext>
                  </a:extLst>
                </a:gridCol>
                <a:gridCol w="5739130">
                  <a:extLst>
                    <a:ext uri="{9D8B030D-6E8A-4147-A177-3AD203B41FA5}">
                      <a16:colId xmlns:a16="http://schemas.microsoft.com/office/drawing/2014/main" val="2181415236"/>
                    </a:ext>
                  </a:extLst>
                </a:gridCol>
              </a:tblGrid>
              <a:tr h="464549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¿A quién está tratando de ayudar?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¿Qué problema están teniendo?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631844"/>
                  </a:ext>
                </a:extLst>
              </a:tr>
              <a:tr h="5422325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62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405579162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8B33D42A-72E4-60F5-459F-EB2560E31183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7003FABD-ED59-A771-FFB2-EBC690EE9932}"/>
              </a:ext>
            </a:extLst>
          </p:cNvPr>
          <p:cNvSpPr txBox="1"/>
          <p:nvPr/>
        </p:nvSpPr>
        <p:spPr>
          <a:xfrm>
            <a:off x="3199448" y="6561010"/>
            <a:ext cx="8992552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 rtl="0"/>
            <a:r>
              <a:rPr lang="es" sz="1200" b="0" i="0" u="none" strike="noStrike">
                <a:solidFill>
                  <a:srgbClr val="000000"/>
                </a:solidFill>
                <a:latin typeface="Aptos"/>
              </a:rPr>
              <a:t>Desarrollado por NFTE | Formulario oficial de Inscripción de la Liga de Imaginación WSI</a:t>
            </a:r>
            <a:endParaRPr lang="en-US" sz="12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8B3CB4-4CDA-5D8E-FBF9-AEFDDC897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1857387927"/>
              </p:ext>
            </p:extLst>
          </p:nvPr>
        </p:nvGraphicFramePr>
        <p:xfrm>
          <a:off x="363220" y="548216"/>
          <a:ext cx="11478260" cy="588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9130">
                  <a:extLst>
                    <a:ext uri="{9D8B030D-6E8A-4147-A177-3AD203B41FA5}">
                      <a16:colId xmlns:a16="http://schemas.microsoft.com/office/drawing/2014/main" val="3451779656"/>
                    </a:ext>
                  </a:extLst>
                </a:gridCol>
                <a:gridCol w="5739130">
                  <a:extLst>
                    <a:ext uri="{9D8B030D-6E8A-4147-A177-3AD203B41FA5}">
                      <a16:colId xmlns:a16="http://schemas.microsoft.com/office/drawing/2014/main" val="2181415236"/>
                    </a:ext>
                  </a:extLst>
                </a:gridCol>
              </a:tblGrid>
              <a:tr h="464549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¿Cuál es su idea?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 rtl="0"/>
                      <a:r>
                        <a:rPr lang="es" sz="1800" b="1" i="0" u="none" strike="noStrike">
                          <a:solidFill>
                            <a:srgbClr val="000000"/>
                          </a:solidFill>
                          <a:latin typeface="Aptos"/>
                        </a:rPr>
                        <a:t>¿Cómo funcionará su idea?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631844"/>
                  </a:ext>
                </a:extLst>
              </a:tr>
              <a:tr h="5422325">
                <a:tc>
                  <a:txBody>
                    <a:bodyPr vert="horz" wrap="square">
                      <a:noAutofit/>
                    </a:bodyPr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>
                      <a:noAutofit/>
                    </a:bodyPr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62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137601777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BCAD99FAC854E816ED1870809989C" ma:contentTypeVersion="27" ma:contentTypeDescription="Create a new document." ma:contentTypeScope="" ma:versionID="c780819388200c89db950248adec3f5a">
  <xsd:schema xmlns:xsd="http://www.w3.org/2001/XMLSchema" xmlns:xs="http://www.w3.org/2001/XMLSchema" xmlns:p="http://schemas.microsoft.com/office/2006/metadata/properties" xmlns:ns1="http://schemas.microsoft.com/sharepoint/v3" xmlns:ns2="0ed5cc2c-efce-4d55-9438-26f323c071f4" xmlns:ns3="7307a2c0-140f-4bff-b1fc-527828c17630" targetNamespace="http://schemas.microsoft.com/office/2006/metadata/properties" ma:root="true" ma:fieldsID="9ca38f69d71247317a96e94946a99d27" ns1:_="" ns2:_="" ns3:_="">
    <xsd:import namespace="http://schemas.microsoft.com/sharepoint/v3"/>
    <xsd:import namespace="0ed5cc2c-efce-4d55-9438-26f323c071f4"/>
    <xsd:import namespace="7307a2c0-140f-4bff-b1fc-527828c176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fwcx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_Flow_SignoffStatus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5cc2c-efce-4d55-9438-26f323c071f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30" nillable="true" ma:displayName="Taxonomy Catch All Column" ma:hidden="true" ma:list="{9fe13c31-9c54-4e6c-92cb-27193387231e}" ma:internalName="TaxCatchAll" ma:showField="CatchAllData" ma:web="0ed5cc2c-efce-4d55-9438-26f323c071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7a2c0-140f-4bff-b1fc-527828c17630" elementFormDefault="qualified">
    <xsd:import namespace="http://schemas.microsoft.com/office/2006/documentManagement/types"/>
    <xsd:import namespace="http://schemas.microsoft.com/office/infopath/2007/PartnerControls"/>
    <xsd:element name="fwcx" ma:index="11" nillable="true" ma:displayName="Person or Group" ma:list="UserInfo" ma:internalName="fwcx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22" nillable="true" ma:displayName="Sign-off status" ma:internalName="Sign_x002d_off_x0020_status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e01021c-9b1e-4aa5-8c62-de8ffa6b67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7307a2c0-140f-4bff-b1fc-527828c17630" xsi:nil="true"/>
    <lcf76f155ced4ddcb4097134ff3c332f xmlns="7307a2c0-140f-4bff-b1fc-527828c17630">
      <Terms xmlns="http://schemas.microsoft.com/office/infopath/2007/PartnerControls"/>
    </lcf76f155ced4ddcb4097134ff3c332f>
    <_ip_UnifiedCompliancePolicyProperties xmlns="http://schemas.microsoft.com/sharepoint/v3" xsi:nil="true"/>
    <TaxCatchAll xmlns="0ed5cc2c-efce-4d55-9438-26f323c071f4" xsi:nil="true"/>
    <fwcx xmlns="7307a2c0-140f-4bff-b1fc-527828c17630">
      <UserInfo>
        <DisplayName/>
        <AccountId xsi:nil="true"/>
        <AccountType/>
      </UserInfo>
    </fwcx>
  </documentManagement>
</p:properties>
</file>

<file path=customXml/itemProps1.xml><?xml version="1.0" encoding="utf-8"?>
<ds:datastoreItem xmlns:ds="http://schemas.openxmlformats.org/officeDocument/2006/customXml" ds:itemID="{1D0681A6-340B-4E3D-97DE-FE63245B06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DF5174-451C-48FE-9A29-FA604B4CDC34}">
  <ds:schemaRefs>
    <ds:schemaRef ds:uri="0ed5cc2c-efce-4d55-9438-26f323c071f4"/>
    <ds:schemaRef ds:uri="7307a2c0-140f-4bff-b1fc-527828c176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48AC810-2DE1-430B-9B57-F8324E3C3CA2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7307a2c0-140f-4bff-b1fc-527828c17630"/>
    <ds:schemaRef ds:uri="0ed5cc2c-efce-4d55-9438-26f323c071f4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1bd1d224-d6be-4edf-8e64-97884bc5e673}" enabled="0" method="" siteId="{1bd1d224-d6be-4edf-8e64-97884bc5e673}" removed="1"/>
</clbl:labelList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75</Paragraphs>
  <Slides>10</Slides>
  <Notes>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5">
      <vt:lpstr>Arial</vt:lpstr>
      <vt:lpstr>Aptos Display</vt:lpstr>
      <vt:lpstr>Aptos</vt:lpstr>
      <vt:lpstr>Calibri</vt:lpstr>
      <vt:lpstr>Office Theme</vt:lpstr>
      <vt:lpstr>Entradas de la Liga de imaginación 6 Pasos para Inspirar la Innovación estudiantil</vt:lpstr>
      <vt:lpstr>Vea cómo se hace una entrada de muestra</vt:lpstr>
      <vt:lpstr>¿A quién está tratando de ayudar?</vt:lpstr>
      <vt:lpstr>¿Qué problema están teniendo?</vt:lpstr>
      <vt:lpstr>¿Cuál es su idea?</vt:lpstr>
      <vt:lpstr>¿Cómo funcionará su idea?</vt:lpstr>
      <vt:lpstr>Formulario oficial de Inscripción de la Liga de Imaginación WSI</vt:lpstr>
      <vt:lpstr>PowerPoint Presentation</vt:lpstr>
      <vt:lpstr>PowerPoint Presentation</vt:lpstr>
      <vt:lpstr>Lista de Verificación de entrada: Prepárese para enviar</vt:lpstr>
    </vt:vector>
  </TitlesOfParts>
  <LinksUpToDate>0</LinksUpToDate>
  <SharedDoc>0</SharedDoc>
  <HyperlinksChanged>0</HyperlinksChanged>
  <Application>Aspose.Slides for .NET</Application>
  <AppVersion>24.1100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Cheyanne Ornelas</dc:creator>
  <cp:lastModifiedBy>Cheyanne Ornelas</cp:lastModifiedBy>
  <cp:revision>10</cp:revision>
  <dcterms:created xsi:type="dcterms:W3CDTF">2025-07-10T18:05:22Z</dcterms:created>
  <dcterms:modified xsi:type="dcterms:W3CDTF">2025-09-08T19:11:59Z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0x010100F53BCAD99FAC854E816ED1870809989C</vt:lpwstr>
  </property>
  <property fmtid="{D5CDD505-2E9C-101B-9397-08002B2CF9AE}" pid="3" name="MediaServiceImageTags">
    <vt:lpwstr/>
  </property>
</Properties>
</file>